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2"/>
  </p:notesMasterIdLst>
  <p:sldIdLst>
    <p:sldId id="256" r:id="rId2"/>
    <p:sldId id="290" r:id="rId3"/>
    <p:sldId id="434" r:id="rId4"/>
    <p:sldId id="291" r:id="rId5"/>
    <p:sldId id="435" r:id="rId6"/>
    <p:sldId id="292" r:id="rId7"/>
    <p:sldId id="436" r:id="rId8"/>
    <p:sldId id="293" r:id="rId9"/>
    <p:sldId id="343" r:id="rId10"/>
    <p:sldId id="294" r:id="rId11"/>
    <p:sldId id="424" r:id="rId12"/>
    <p:sldId id="389" r:id="rId13"/>
    <p:sldId id="295" r:id="rId14"/>
    <p:sldId id="339" r:id="rId15"/>
    <p:sldId id="340" r:id="rId16"/>
    <p:sldId id="341" r:id="rId17"/>
    <p:sldId id="437" r:id="rId18"/>
    <p:sldId id="416" r:id="rId19"/>
    <p:sldId id="342" r:id="rId20"/>
    <p:sldId id="409" r:id="rId21"/>
    <p:sldId id="418" r:id="rId22"/>
    <p:sldId id="420" r:id="rId23"/>
    <p:sldId id="419" r:id="rId24"/>
    <p:sldId id="415" r:id="rId25"/>
    <p:sldId id="425" r:id="rId26"/>
    <p:sldId id="426" r:id="rId27"/>
    <p:sldId id="430" r:id="rId28"/>
    <p:sldId id="427" r:id="rId29"/>
    <p:sldId id="428" r:id="rId30"/>
    <p:sldId id="439" r:id="rId31"/>
    <p:sldId id="297" r:id="rId32"/>
    <p:sldId id="298" r:id="rId33"/>
    <p:sldId id="353" r:id="rId34"/>
    <p:sldId id="306" r:id="rId35"/>
    <p:sldId id="308" r:id="rId36"/>
    <p:sldId id="309" r:id="rId37"/>
    <p:sldId id="310" r:id="rId38"/>
    <p:sldId id="357" r:id="rId39"/>
    <p:sldId id="360" r:id="rId40"/>
    <p:sldId id="362" r:id="rId41"/>
    <p:sldId id="363" r:id="rId42"/>
    <p:sldId id="320" r:id="rId43"/>
    <p:sldId id="319" r:id="rId44"/>
    <p:sldId id="318" r:id="rId45"/>
    <p:sldId id="317" r:id="rId46"/>
    <p:sldId id="391" r:id="rId47"/>
    <p:sldId id="325" r:id="rId48"/>
    <p:sldId id="327" r:id="rId49"/>
    <p:sldId id="332" r:id="rId50"/>
    <p:sldId id="351" r:id="rId51"/>
    <p:sldId id="350" r:id="rId52"/>
    <p:sldId id="349" r:id="rId53"/>
    <p:sldId id="348" r:id="rId54"/>
    <p:sldId id="392" r:id="rId55"/>
    <p:sldId id="347" r:id="rId56"/>
    <p:sldId id="421" r:id="rId57"/>
    <p:sldId id="358" r:id="rId58"/>
    <p:sldId id="371" r:id="rId59"/>
    <p:sldId id="368" r:id="rId60"/>
    <p:sldId id="366" r:id="rId61"/>
    <p:sldId id="367" r:id="rId62"/>
    <p:sldId id="370" r:id="rId63"/>
    <p:sldId id="372" r:id="rId64"/>
    <p:sldId id="377" r:id="rId65"/>
    <p:sldId id="379" r:id="rId66"/>
    <p:sldId id="381" r:id="rId67"/>
    <p:sldId id="393" r:id="rId68"/>
    <p:sldId id="361" r:id="rId69"/>
    <p:sldId id="375" r:id="rId70"/>
    <p:sldId id="374" r:id="rId71"/>
    <p:sldId id="376" r:id="rId72"/>
    <p:sldId id="380" r:id="rId73"/>
    <p:sldId id="383" r:id="rId74"/>
    <p:sldId id="382" r:id="rId75"/>
    <p:sldId id="384" r:id="rId76"/>
    <p:sldId id="395" r:id="rId77"/>
    <p:sldId id="385" r:id="rId78"/>
    <p:sldId id="440" r:id="rId79"/>
    <p:sldId id="307" r:id="rId80"/>
    <p:sldId id="344" r:id="rId81"/>
    <p:sldId id="345" r:id="rId82"/>
    <p:sldId id="396" r:id="rId83"/>
    <p:sldId id="355" r:id="rId84"/>
    <p:sldId id="356" r:id="rId85"/>
    <p:sldId id="398" r:id="rId86"/>
    <p:sldId id="364" r:id="rId87"/>
    <p:sldId id="443" r:id="rId88"/>
    <p:sldId id="444" r:id="rId89"/>
    <p:sldId id="442" r:id="rId90"/>
    <p:sldId id="445" r:id="rId91"/>
    <p:sldId id="365" r:id="rId92"/>
    <p:sldId id="386" r:id="rId93"/>
    <p:sldId id="387" r:id="rId94"/>
    <p:sldId id="394" r:id="rId95"/>
    <p:sldId id="399" r:id="rId96"/>
    <p:sldId id="432" r:id="rId97"/>
    <p:sldId id="400" r:id="rId98"/>
    <p:sldId id="402" r:id="rId99"/>
    <p:sldId id="406" r:id="rId100"/>
    <p:sldId id="403" r:id="rId101"/>
    <p:sldId id="433" r:id="rId102"/>
    <p:sldId id="404" r:id="rId103"/>
    <p:sldId id="407" r:id="rId104"/>
    <p:sldId id="411" r:id="rId105"/>
    <p:sldId id="414" r:id="rId106"/>
    <p:sldId id="441" r:id="rId107"/>
    <p:sldId id="322" r:id="rId108"/>
    <p:sldId id="438" r:id="rId109"/>
    <p:sldId id="326" r:id="rId110"/>
    <p:sldId id="328" r:id="rId111"/>
    <p:sldId id="329" r:id="rId112"/>
    <p:sldId id="330" r:id="rId113"/>
    <p:sldId id="331" r:id="rId114"/>
    <p:sldId id="333" r:id="rId115"/>
    <p:sldId id="262" r:id="rId116"/>
    <p:sldId id="289" r:id="rId117"/>
    <p:sldId id="299" r:id="rId118"/>
    <p:sldId id="301" r:id="rId119"/>
    <p:sldId id="304" r:id="rId120"/>
    <p:sldId id="300" r:id="rId121"/>
    <p:sldId id="257" r:id="rId122"/>
    <p:sldId id="258" r:id="rId123"/>
    <p:sldId id="288" r:id="rId124"/>
    <p:sldId id="286" r:id="rId125"/>
    <p:sldId id="283" r:id="rId126"/>
    <p:sldId id="270" r:id="rId127"/>
    <p:sldId id="279" r:id="rId128"/>
    <p:sldId id="282" r:id="rId129"/>
    <p:sldId id="321" r:id="rId130"/>
    <p:sldId id="311" r:id="rId131"/>
    <p:sldId id="312" r:id="rId132"/>
    <p:sldId id="313" r:id="rId133"/>
    <p:sldId id="314" r:id="rId134"/>
    <p:sldId id="315" r:id="rId135"/>
    <p:sldId id="338" r:id="rId136"/>
    <p:sldId id="337" r:id="rId137"/>
    <p:sldId id="336" r:id="rId138"/>
    <p:sldId id="335" r:id="rId139"/>
    <p:sldId id="334" r:id="rId140"/>
    <p:sldId id="305" r:id="rId141"/>
  </p:sldIdLst>
  <p:sldSz cx="12192000" cy="6858000"/>
  <p:notesSz cx="6858000" cy="1409700"/>
  <p:embeddedFontLst>
    <p:embeddedFont>
      <p:font typeface="Calibri" panose="020F0502020204030204" pitchFamily="34" charset="0"/>
      <p:regular r:id="rId143"/>
      <p:bold r:id="rId144"/>
      <p:italic r:id="rId145"/>
      <p:boldItalic r:id="rId146"/>
    </p:embeddedFont>
    <p:embeddedFont>
      <p:font typeface="맑은 고딕" panose="020B0503020000020004" pitchFamily="50" charset="-127"/>
      <p:regular r:id="rId147"/>
      <p:bold r:id="rId148"/>
    </p:embeddedFont>
    <p:embeddedFont>
      <p:font typeface="맑은 고딕" panose="020B0503020000020004" pitchFamily="50" charset="-127"/>
      <p:regular r:id="rId147"/>
      <p:bold r:id="rId1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B0E3E6"/>
    <a:srgbClr val="F2F2F2"/>
    <a:srgbClr val="4472C4"/>
    <a:srgbClr val="2F528F"/>
    <a:srgbClr val="FFF2CC"/>
    <a:srgbClr val="D5E8D4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E1C429-F32B-4F77-B726-8D530E79CE8E}" v="20070" dt="2020-01-13T00:18:49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2B763-E4AF-4D82-8DC1-452FE2C71A5C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A3770-4F94-4268-BD4F-94D8E66C7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01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/>
              <a:t>도시 설명</a:t>
            </a:r>
            <a:r>
              <a:rPr lang="en-US" altLang="ko-KR"/>
              <a:t>(</a:t>
            </a:r>
            <a:r>
              <a:rPr lang="ko-KR"/>
              <a:t>개념 기능</a:t>
            </a:r>
            <a:r>
              <a:rPr lang="en-US" altLang="ko-KR"/>
              <a:t>..</a:t>
            </a:r>
            <a:r>
              <a:rPr lang="ko-KR"/>
              <a:t>등</a:t>
            </a:r>
            <a:r>
              <a:rPr lang="en-US" altLang="ko-KR"/>
              <a:t>), </a:t>
            </a:r>
            <a:r>
              <a:rPr lang="ko-KR"/>
              <a:t>이미지</a:t>
            </a:r>
            <a:endParaRPr lang="en-US" altLang="ko-KR"/>
          </a:p>
          <a:p>
            <a:r>
              <a:rPr lang="ko-KR"/>
              <a:t>문명 단계</a:t>
            </a:r>
            <a:r>
              <a:rPr lang="en-US" altLang="ko-KR"/>
              <a:t>/</a:t>
            </a:r>
            <a:r>
              <a:rPr lang="ko-KR"/>
              <a:t>지역</a:t>
            </a:r>
            <a:r>
              <a:rPr lang="en-US" altLang="ko-KR"/>
              <a:t>?</a:t>
            </a:r>
            <a:r>
              <a:rPr lang="ko-KR"/>
              <a:t>에 따라 건물 모양 다름</a:t>
            </a:r>
            <a:endParaRPr lang="en-US" altLang="ko-KR"/>
          </a:p>
          <a:p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4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908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50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644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556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경제</a:t>
            </a:r>
            <a:r>
              <a:rPr lang="en-US">
                <a:latin typeface="Calibri"/>
                <a:cs typeface="Calibri"/>
              </a:rPr>
              <a:t> : </a:t>
            </a:r>
            <a:r>
              <a:rPr lang="ko-KR" altLang="en-US">
                <a:latin typeface="Calibri"/>
                <a:ea typeface="맑은 고딕"/>
                <a:cs typeface="Calibri"/>
              </a:rPr>
              <a:t>농장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제제소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채석장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금광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기념비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교역소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역참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아카데미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창고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연맹센터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상점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장인의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집</a:t>
            </a:r>
            <a:endParaRPr lang="en-US" altLang="ko-KR">
              <a:latin typeface="맑은 고딕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군사</a:t>
            </a:r>
            <a:r>
              <a:rPr lang="en-US">
                <a:latin typeface="Calibri"/>
                <a:cs typeface="Calibri"/>
              </a:rPr>
              <a:t> : </a:t>
            </a:r>
            <a:r>
              <a:rPr lang="ko-KR" altLang="en-US">
                <a:latin typeface="Calibri"/>
                <a:ea typeface="맑은 고딕"/>
                <a:cs typeface="Calibri"/>
              </a:rPr>
              <a:t>병원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성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대장간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주점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정찰병주둔지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군영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사격장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마구간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공성무기공장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latin typeface="Calibri"/>
                <a:ea typeface="맑은 고딕"/>
                <a:cs typeface="Calibri"/>
              </a:rPr>
              <a:t>공지사항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기타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ko-KR" altLang="en-US">
                <a:latin typeface="Calibri"/>
                <a:ea typeface="맑은 고딕"/>
                <a:cs typeface="Calibri"/>
              </a:rPr>
              <a:t>맵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장식용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건축물</a:t>
            </a:r>
          </a:p>
          <a:p>
            <a:pPr marL="285750" indent="-285750">
              <a:buFont typeface="Arial,Sans-Serif"/>
              <a:buChar char="•"/>
            </a:pPr>
            <a:endParaRPr lang="ko-KR" altLang="en-US">
              <a:latin typeface="맑은 고딕" panose="020F0502020204030204"/>
              <a:ea typeface="맑은 고딕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ko-KR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err="1"/>
              <a:t>클릭시</a:t>
            </a:r>
            <a:r>
              <a:rPr lang="ko-KR"/>
              <a:t> </a:t>
            </a:r>
            <a:r>
              <a:rPr lang="en-US" altLang="ko-KR"/>
              <a:t>UI( </a:t>
            </a:r>
            <a:r>
              <a:rPr lang="ko-KR"/>
              <a:t>정보</a:t>
            </a:r>
            <a:r>
              <a:rPr lang="en-US" altLang="ko-KR"/>
              <a:t>, </a:t>
            </a:r>
            <a:r>
              <a:rPr lang="ko-KR"/>
              <a:t>스킨</a:t>
            </a:r>
            <a:r>
              <a:rPr lang="en-US" altLang="ko-KR"/>
              <a:t>, </a:t>
            </a:r>
            <a:r>
              <a:rPr lang="ko-KR"/>
              <a:t>업그레이드</a:t>
            </a:r>
            <a:r>
              <a:rPr lang="en-US" altLang="ko-KR"/>
              <a:t>, </a:t>
            </a:r>
            <a:r>
              <a:rPr lang="ko-KR" err="1"/>
              <a:t>경제버프</a:t>
            </a:r>
            <a:r>
              <a:rPr lang="en-US" altLang="ko-KR"/>
              <a:t>) </a:t>
            </a:r>
            <a:r>
              <a:rPr lang="ko-KR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/>
              <a:t>각 항목 내부</a:t>
            </a:r>
            <a:r>
              <a:rPr lang="en-US" altLang="ko-KR"/>
              <a:t>UI </a:t>
            </a:r>
            <a:r>
              <a:rPr lang="ko-KR"/>
              <a:t>이미지 및 설명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endParaRPr lang="en-US" altLang="ko-KR"/>
          </a:p>
          <a:p>
            <a:pPr marL="285750" indent="-285750">
              <a:buFont typeface="Arial,Sans-Serif"/>
              <a:buChar char="•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altLang="ko-KR">
              <a:latin typeface="맑은 고딕" panose="020F0502020204030204"/>
              <a:ea typeface="맑은 고딕"/>
              <a:cs typeface="Calibri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6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64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299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18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경제</a:t>
            </a:r>
            <a:r>
              <a:rPr lang="en-US">
                <a:latin typeface="Calibri"/>
                <a:cs typeface="Calibri"/>
              </a:rPr>
              <a:t> : </a:t>
            </a:r>
            <a:r>
              <a:rPr lang="ko-KR" altLang="en-US">
                <a:latin typeface="Calibri"/>
                <a:ea typeface="맑은 고딕"/>
                <a:cs typeface="Calibri"/>
              </a:rPr>
              <a:t>농장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제제소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채석장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금광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기념비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교역소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역참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아카데미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창고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연맹센터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상점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장인의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집</a:t>
            </a:r>
            <a:endParaRPr lang="en-US" altLang="ko-KR">
              <a:latin typeface="맑은 고딕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군사</a:t>
            </a:r>
            <a:r>
              <a:rPr lang="en-US">
                <a:latin typeface="Calibri"/>
                <a:cs typeface="Calibri"/>
              </a:rPr>
              <a:t> : </a:t>
            </a:r>
            <a:r>
              <a:rPr lang="ko-KR" altLang="en-US">
                <a:latin typeface="Calibri"/>
                <a:ea typeface="맑은 고딕"/>
                <a:cs typeface="Calibri"/>
              </a:rPr>
              <a:t>병원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성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대장간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주점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정찰병주둔지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군영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사격장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마구간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공성무기공장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latin typeface="Calibri"/>
                <a:ea typeface="맑은 고딕"/>
                <a:cs typeface="Calibri"/>
              </a:rPr>
              <a:t>공지사항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기타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ko-KR" altLang="en-US">
                <a:latin typeface="Calibri"/>
                <a:ea typeface="맑은 고딕"/>
                <a:cs typeface="Calibri"/>
              </a:rPr>
              <a:t>맵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장식용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건축물</a:t>
            </a:r>
          </a:p>
          <a:p>
            <a:pPr marL="285750" indent="-285750">
              <a:buFont typeface="Arial,Sans-Serif"/>
              <a:buChar char="•"/>
            </a:pPr>
            <a:endParaRPr lang="ko-KR" altLang="en-US">
              <a:latin typeface="맑은 고딕" panose="020F0502020204030204"/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altLang="ko-KR">
              <a:ea typeface="맑은 고딕"/>
              <a:cs typeface="Calibri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11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0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575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a typeface="맑은 고딕"/>
              <a:cs typeface="Calibri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57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/>
              <a:t>경계탑</a:t>
            </a:r>
            <a:r>
              <a:rPr lang="ko-KR"/>
              <a:t>(방어)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6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455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073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37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 err="1"/>
              <a:t>클릭시</a:t>
            </a:r>
            <a:r>
              <a:rPr lang="ko-KR" altLang="en-US"/>
              <a:t>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 err="1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0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86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06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3DCA-91BA-4452-B106-CA551B309F67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4F9C-2FD4-48B6-90D0-E7512E70389D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AFC26-8D57-4A02-8169-52D553543A50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2C3-A5D2-43FA-999F-5F92358473B0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FE6-8184-443B-8E66-D5ABDFD58371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2CE7-B716-4735-95D8-0AD1383BA5E6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CBA-F866-4CC8-AC69-0082AA67F1CF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6B080-A1E9-46FA-9131-7695AC5A4A6B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0D8B0-9604-4EBD-8CF0-F5A79C800BB4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E9AB-91BF-4563-8104-195AA40878CD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BFC9-2553-4262-8D03-ED061E3CE3DE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CD67D-6B31-4044-ACA0-2EBE4FBF1713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79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58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9.jpeg"/><Relationship Id="rId4" Type="http://schemas.openxmlformats.org/officeDocument/2006/relationships/image" Target="../media/image15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riseofkingdoms.fandom.com/wiki/Buildings" TargetMode="External"/><Relationship Id="rId2" Type="http://schemas.openxmlformats.org/officeDocument/2006/relationships/hyperlink" Target="https://gall.dcinside.com/mgallery/board/view/?id=rok&amp;no=361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38.jpeg"/><Relationship Id="rId4" Type="http://schemas.openxmlformats.org/officeDocument/2006/relationships/hyperlink" Target="https://docs.google.com/spreadsheets/d/1D07xuQSkcAKnIH7A41y35kjvXx9PpJMJESJoc5D7Go0/edit#gid=26514361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10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13" Type="http://schemas.openxmlformats.org/officeDocument/2006/relationships/slide" Target="slide68.xml"/><Relationship Id="rId3" Type="http://schemas.openxmlformats.org/officeDocument/2006/relationships/slide" Target="slide32.xml"/><Relationship Id="rId7" Type="http://schemas.openxmlformats.org/officeDocument/2006/relationships/slide" Target="slide38.xml"/><Relationship Id="rId12" Type="http://schemas.openxmlformats.org/officeDocument/2006/relationships/slide" Target="slide7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11" Type="http://schemas.openxmlformats.org/officeDocument/2006/relationships/slide" Target="slide64.xml"/><Relationship Id="rId5" Type="http://schemas.openxmlformats.org/officeDocument/2006/relationships/image" Target="../media/image2.svg"/><Relationship Id="rId10" Type="http://schemas.openxmlformats.org/officeDocument/2006/relationships/slide" Target="slide61.xml"/><Relationship Id="rId4" Type="http://schemas.openxmlformats.org/officeDocument/2006/relationships/image" Target="../media/image1.png"/><Relationship Id="rId9" Type="http://schemas.openxmlformats.org/officeDocument/2006/relationships/slide" Target="slide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slide" Target="slide80.xml"/><Relationship Id="rId7" Type="http://schemas.openxmlformats.org/officeDocument/2006/relationships/slide" Target="slide9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6.xml"/><Relationship Id="rId5" Type="http://schemas.openxmlformats.org/officeDocument/2006/relationships/image" Target="../media/image2.svg"/><Relationship Id="rId10" Type="http://schemas.openxmlformats.org/officeDocument/2006/relationships/slide" Target="slide84.xml"/><Relationship Id="rId4" Type="http://schemas.openxmlformats.org/officeDocument/2006/relationships/image" Target="../media/image1.png"/><Relationship Id="rId9" Type="http://schemas.openxmlformats.org/officeDocument/2006/relationships/slide" Target="slide1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3742523" y="2414217"/>
            <a:ext cx="4464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라이즈</a:t>
            </a:r>
            <a:r>
              <a:rPr lang="en-US" altLang="ko-KR" sz="32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32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오브 </a:t>
            </a:r>
            <a:r>
              <a:rPr lang="ko-KR" altLang="en-US" sz="320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킹덤즈</a:t>
            </a:r>
            <a:endParaRPr lang="en-US" altLang="ko-KR" sz="32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7408716" y="5144584"/>
            <a:ext cx="2273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작성자 </a:t>
            </a:r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: 3</a:t>
            </a:r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조</a:t>
            </a:r>
            <a:endParaRPr lang="en-US" altLang="ko-KR" sz="16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6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6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작성일 </a:t>
            </a:r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: 2020.01.09</a:t>
            </a:r>
            <a:endParaRPr lang="ko-KR" altLang="en-US" sz="16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AA05D1-9F20-47D3-9A93-731D845CA6A2}"/>
              </a:ext>
            </a:extLst>
          </p:cNvPr>
          <p:cNvSpPr txBox="1"/>
          <p:nvPr/>
        </p:nvSpPr>
        <p:spPr>
          <a:xfrm>
            <a:off x="4637935" y="3205524"/>
            <a:ext cx="2673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도시 시스템</a:t>
            </a:r>
            <a:endParaRPr lang="en-US" altLang="ko-KR" sz="28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28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분석서</a:t>
            </a:r>
            <a:endParaRPr lang="en-US" altLang="ko-KR" sz="28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2FE572-AF83-440C-B88D-9B8FC541DF39}"/>
              </a:ext>
            </a:extLst>
          </p:cNvPr>
          <p:cNvGrpSpPr/>
          <p:nvPr/>
        </p:nvGrpSpPr>
        <p:grpSpPr>
          <a:xfrm>
            <a:off x="4337108" y="4603963"/>
            <a:ext cx="3275272" cy="88579"/>
            <a:chOff x="4337108" y="1769323"/>
            <a:chExt cx="3275272" cy="88579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F4C6F6D-BBFF-4A20-8847-B2D451F93CC5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9C6F799-B5F9-47CD-A70B-DADE35F15023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1E0B970-867E-49EA-B2C5-AAACB7AE6F6D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826F96-A7E5-43AB-8158-CD4218BE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598" y="637667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04E29-308D-4CB0-83BA-FD468DDBF4AC}"/>
              </a:ext>
            </a:extLst>
          </p:cNvPr>
          <p:cNvSpPr txBox="1"/>
          <p:nvPr/>
        </p:nvSpPr>
        <p:spPr>
          <a:xfrm>
            <a:off x="8206965" y="5439224"/>
            <a:ext cx="313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6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박선도</a:t>
            </a:r>
            <a:r>
              <a:rPr lang="en-US" altLang="ko-KR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윤기성</a:t>
            </a:r>
            <a:r>
              <a:rPr lang="en-US" altLang="ko-KR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곽지훈</a:t>
            </a:r>
            <a:r>
              <a:rPr lang="en-US" altLang="ko-KR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pic>
        <p:nvPicPr>
          <p:cNvPr id="18" name="그래픽 17" descr="뒤로 RTL">
            <a:hlinkClick r:id="rId2" action="ppaction://hlinksldjump"/>
            <a:extLst>
              <a:ext uri="{FF2B5EF4-FFF2-40B4-BE49-F238E27FC236}">
                <a16:creationId xmlns:a16="http://schemas.microsoft.com/office/drawing/2014/main" id="{F9542219-B6D4-4A4E-899F-CBB3CE686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202" y="6484034"/>
            <a:ext cx="257761" cy="257761"/>
          </a:xfrm>
          <a:prstGeom prst="rect">
            <a:avLst/>
          </a:prstGeom>
        </p:spPr>
      </p:pic>
      <p:pic>
        <p:nvPicPr>
          <p:cNvPr id="19" name="그래픽 18" descr="뒤로 RTL">
            <a:hlinkClick r:id="rId5" action="ppaction://hlinksldjump"/>
            <a:extLst>
              <a:ext uri="{FF2B5EF4-FFF2-40B4-BE49-F238E27FC236}">
                <a16:creationId xmlns:a16="http://schemas.microsoft.com/office/drawing/2014/main" id="{A0165843-CB05-4C4A-80D4-5320A090C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63" y="6484034"/>
            <a:ext cx="257761" cy="2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29952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7AEEB-F5C0-4ECC-A3C6-5DD5D242A36D}"/>
              </a:ext>
            </a:extLst>
          </p:cNvPr>
          <p:cNvSpPr txBox="1"/>
          <p:nvPr/>
        </p:nvSpPr>
        <p:spPr>
          <a:xfrm>
            <a:off x="1085436" y="2116342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조작방법</a:t>
            </a:r>
            <a:endParaRPr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028FF0-DED5-44AC-827B-56498028B04D}"/>
              </a:ext>
            </a:extLst>
          </p:cNvPr>
          <p:cNvSpPr/>
          <p:nvPr/>
        </p:nvSpPr>
        <p:spPr>
          <a:xfrm>
            <a:off x="1176876" y="2573372"/>
            <a:ext cx="5094798" cy="252069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건물을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1회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터치시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터치한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건물이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선택되어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건물기능과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이동화살표를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표시한다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건물이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선택된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상태에서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건물을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드래그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하면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도시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내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다른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건물과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겹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치지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않는곳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으로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이동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가능하다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algn="just">
              <a:lnSpc>
                <a:spcPct val="150000"/>
              </a:lnSpc>
              <a:defRPr/>
            </a:pPr>
            <a:endParaRPr lang="en-US" altLang="ko-KR" dirty="0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BBF266-F2FF-4319-BE3D-A5676018F32D}"/>
              </a:ext>
            </a:extLst>
          </p:cNvPr>
          <p:cNvCxnSpPr>
            <a:cxnSpLocks/>
          </p:cNvCxnSpPr>
          <p:nvPr/>
        </p:nvCxnSpPr>
        <p:spPr>
          <a:xfrm>
            <a:off x="1176876" y="2516452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718087-A9B4-44F7-B62F-74F80FE1B55F}"/>
              </a:ext>
            </a:extLst>
          </p:cNvPr>
          <p:cNvSpPr/>
          <p:nvPr/>
        </p:nvSpPr>
        <p:spPr>
          <a:xfrm>
            <a:off x="1085436" y="2116163"/>
            <a:ext cx="5277678" cy="27574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38A75A-7DE5-4EE3-95B1-07B0129F5045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2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이동</a:t>
            </a:r>
            <a:endParaRPr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pic>
        <p:nvPicPr>
          <p:cNvPr id="3" name="그림 3" descr="장난감, 테이블, 실내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4EBCBA0D-E031-4495-A1D3-F186587A6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9"/>
          <a:stretch/>
        </p:blipFill>
        <p:spPr>
          <a:xfrm>
            <a:off x="7162800" y="423691"/>
            <a:ext cx="4129176" cy="198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7" descr="사진, 잔디, 테이블, 다른이(가) 표시된 사진&#10;&#10;매우 높은 신뢰도로 생성된 설명">
            <a:extLst>
              <a:ext uri="{FF2B5EF4-FFF2-40B4-BE49-F238E27FC236}">
                <a16:creationId xmlns:a16="http://schemas.microsoft.com/office/drawing/2014/main" id="{8B75DE11-869A-4AD6-A83D-EEFC7062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9"/>
          <a:stretch/>
        </p:blipFill>
        <p:spPr>
          <a:xfrm>
            <a:off x="7162800" y="2422144"/>
            <a:ext cx="4129177" cy="198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14" descr="장난감, 테이블, 컴퓨터, 많은이(가) 표시된 사진&#10;&#10;매우 높은 신뢰도로 생성된 설명">
            <a:extLst>
              <a:ext uri="{FF2B5EF4-FFF2-40B4-BE49-F238E27FC236}">
                <a16:creationId xmlns:a16="http://schemas.microsoft.com/office/drawing/2014/main" id="{87CDA207-FB08-4F6D-AD70-F174A5F9D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9"/>
          <a:stretch/>
        </p:blipFill>
        <p:spPr>
          <a:xfrm>
            <a:off x="7162800" y="4420597"/>
            <a:ext cx="4129177" cy="198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5203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9846" y="1475491"/>
            <a:ext cx="4638106" cy="2686705"/>
            <a:chOff x="654743" y="3918121"/>
            <a:chExt cx="4233598" cy="27263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정찰병 주둔지 정보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213625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정찰병 행군 속도 보너스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탐색 범위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정찰병 인원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전투력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설명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33598" cy="27263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정찰병 주둔지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파란색, 앉아있는, 테이블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1153" y="1453719"/>
            <a:ext cx="6498894" cy="4388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199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41792" y="1580881"/>
            <a:ext cx="4638106" cy="1899626"/>
            <a:chOff x="654743" y="3918121"/>
            <a:chExt cx="4233598" cy="19276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업그레이드 효과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2929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레벨이 상승한다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Dotum"/>
                  <a:ea typeface="Dotum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정찰병 평균 속도 보너스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otum"/>
                <a:ea typeface="Dotum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Dotum"/>
                  <a:ea typeface="Dotum"/>
                </a:rPr>
                <a:t>전투력이 증가한다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Dotum"/>
                  <a:ea typeface="Dotum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33598" cy="19276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 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otum"/>
                <a:ea typeface="Dotum"/>
                <a:cs typeface="+mn-cs"/>
              </a:rPr>
              <a:t>▶ 정찰병 주둔지</a:t>
            </a:r>
            <a:endParaRPr kumimoji="0" 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3" name="그림 6" descr="모니터, 앉아있는, 작은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B1E613E4-076D-4815-9CA8-CD9D8A7C2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0465" y="1580881"/>
            <a:ext cx="6071316" cy="4244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EDC5F5-8167-42E6-995E-4555C995A128}"/>
              </a:ext>
            </a:extLst>
          </p:cNvPr>
          <p:cNvGrpSpPr/>
          <p:nvPr/>
        </p:nvGrpSpPr>
        <p:grpSpPr>
          <a:xfrm>
            <a:off x="537716" y="3799840"/>
            <a:ext cx="4650396" cy="2025743"/>
            <a:chOff x="654743" y="3918121"/>
            <a:chExt cx="4244816" cy="20257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EC3CC2-7991-4377-9F70-9415D75FD19F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8576B1-737F-4ED9-99FA-35B84BE50D53}"/>
                </a:ext>
              </a:extLst>
            </p:cNvPr>
            <p:cNvSpPr/>
            <p:nvPr/>
          </p:nvSpPr>
          <p:spPr>
            <a:xfrm>
              <a:off x="746182" y="4375330"/>
              <a:ext cx="4060778" cy="77354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- 1→ 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82DA19D-6F40-445B-822C-E8A41CA09C70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5B7462F-635D-4A8B-A4B6-4A8EBB219F72}"/>
                </a:ext>
              </a:extLst>
            </p:cNvPr>
            <p:cNvSpPr/>
            <p:nvPr/>
          </p:nvSpPr>
          <p:spPr>
            <a:xfrm>
              <a:off x="654743" y="3918121"/>
              <a:ext cx="4244816" cy="20257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8711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1632" y="1306561"/>
            <a:ext cx="4638106" cy="4865299"/>
            <a:chOff x="654743" y="3918121"/>
            <a:chExt cx="4233598" cy="49370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정찰병 관리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424440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정찰병의 위치 , 탐색 진도 를 확인 할수 있다.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탐색버튼을 누르면 월드맵에 탐색되지 않는 지역을 탐색 할수있다.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탐색 중인 정찰병은 계속 버튼이 생기는데 누르면 정찰병의 위치로 카메라가 이동되어 정찰병을 따라간다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정찰병의 상태는 대기중 , 복귀중 , 안개 탐색 진도 로 나뉜다.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33598" cy="49370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정찰병 주둔지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스크린샷, 버스, 파란색, 주차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3158" y="1715287"/>
            <a:ext cx="5823038" cy="3599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0520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950393" y="2554236"/>
            <a:ext cx="4008755" cy="1552477"/>
            <a:chOff x="654743" y="3918300"/>
            <a:chExt cx="3659135" cy="17680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3659135" cy="45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공지사항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29"/>
              <a:ext cx="3493740" cy="97792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게임의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진행중인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이벤트를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확인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크기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(3*3)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3493740" cy="590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32116"/>
              <a:ext cx="3659135" cy="175421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공지사항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잔디, 실외, 개체, 기계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9760" y="1772228"/>
            <a:ext cx="3601679" cy="3313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5688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전자기기, 앉아있는, 모니터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9B75C0BF-597E-490B-9B72-7EFA716DD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0067" y="1549641"/>
            <a:ext cx="5129663" cy="3230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창고</a:t>
            </a:r>
          </a:p>
        </p:txBody>
      </p:sp>
      <p:pic>
        <p:nvPicPr>
          <p:cNvPr id="4" name="그림 3" descr="방이(가) 표시된 사진&#10;&#10;매우 높은 신뢰도로 생성된 설명">
            <a:extLst>
              <a:ext uri="{FF2B5EF4-FFF2-40B4-BE49-F238E27FC236}">
                <a16:creationId xmlns:a16="http://schemas.microsoft.com/office/drawing/2014/main" id="{06319B80-82B4-49F6-99A7-DFAD51512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064" y="1891677"/>
            <a:ext cx="3186113" cy="397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989257-648E-48DF-8EA6-7871F8E01A32}"/>
              </a:ext>
            </a:extLst>
          </p:cNvPr>
          <p:cNvSpPr/>
          <p:nvPr/>
        </p:nvSpPr>
        <p:spPr>
          <a:xfrm>
            <a:off x="612403" y="4411248"/>
            <a:ext cx="1292863" cy="13762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7E25AF2-25C7-42E7-B477-F44B89176686}"/>
              </a:ext>
            </a:extLst>
          </p:cNvPr>
          <p:cNvCxnSpPr>
            <a:cxnSpLocks/>
            <a:stCxn id="23" idx="0"/>
            <a:endCxn id="31" idx="1"/>
          </p:cNvCxnSpPr>
          <p:nvPr/>
        </p:nvCxnSpPr>
        <p:spPr>
          <a:xfrm rot="5400000" flipH="1" flipV="1">
            <a:off x="1486993" y="1961790"/>
            <a:ext cx="2221300" cy="267761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A797D86-B7F9-45F1-97AE-7A812538AF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09630" y="3211142"/>
            <a:ext cx="1296105" cy="108044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5A107AC-83B1-4EE2-A927-D20BCA98CA6E}"/>
              </a:ext>
            </a:extLst>
          </p:cNvPr>
          <p:cNvSpPr/>
          <p:nvPr/>
        </p:nvSpPr>
        <p:spPr>
          <a:xfrm>
            <a:off x="2409039" y="4474693"/>
            <a:ext cx="1096218" cy="131475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052714-A71A-4316-9FC1-260D32455774}"/>
              </a:ext>
            </a:extLst>
          </p:cNvPr>
          <p:cNvSpPr/>
          <p:nvPr/>
        </p:nvSpPr>
        <p:spPr>
          <a:xfrm>
            <a:off x="3936452" y="1926124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518FC5-965C-43B0-BBFC-F65726D40A4D}"/>
              </a:ext>
            </a:extLst>
          </p:cNvPr>
          <p:cNvSpPr/>
          <p:nvPr/>
        </p:nvSpPr>
        <p:spPr>
          <a:xfrm>
            <a:off x="3936452" y="2827197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공지 사항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AB5AADB-925B-4FA5-9978-AEC642C4FE7B}"/>
              </a:ext>
            </a:extLst>
          </p:cNvPr>
          <p:cNvCxnSpPr>
            <a:cxnSpLocks/>
          </p:cNvCxnSpPr>
          <p:nvPr/>
        </p:nvCxnSpPr>
        <p:spPr>
          <a:xfrm>
            <a:off x="6318920" y="2189947"/>
            <a:ext cx="5822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740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1632" y="1306561"/>
            <a:ext cx="4650396" cy="4902169"/>
            <a:chOff x="654743" y="3918121"/>
            <a:chExt cx="4244816" cy="558280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공지사항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29"/>
              <a:ext cx="4060778" cy="381705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왼쪽에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공지사항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제목들이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나열됨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오른쪽에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공지사항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내용이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나온다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공지사항에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패치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내역들은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고정으로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새로운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공지사항이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추가되어도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가장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위에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고정된다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계속 버튼을 눌러 해당 컨텐츠로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이동가능하다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55828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공지사항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앉아있는, 컴퓨터, 테이블, 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5272" r="12060"/>
          <a:stretch/>
        </p:blipFill>
        <p:spPr>
          <a:xfrm>
            <a:off x="6852212" y="1307505"/>
            <a:ext cx="3599727" cy="2227378"/>
          </a:xfrm>
          <a:prstGeom prst="rect">
            <a:avLst/>
          </a:prstGeom>
        </p:spPr>
      </p:pic>
      <p:pic>
        <p:nvPicPr>
          <p:cNvPr id="13" name="그림 6" descr="앉아있는, 컴퓨터, 테이블, 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EF103E8B-E8E4-41F1-A126-33FFFA90F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15272" r="12060"/>
          <a:stretch/>
        </p:blipFill>
        <p:spPr>
          <a:xfrm>
            <a:off x="6852212" y="3974504"/>
            <a:ext cx="3599727" cy="222737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9B5484F-AB18-437F-87BD-8BC582E6BAA4}"/>
              </a:ext>
            </a:extLst>
          </p:cNvPr>
          <p:cNvSpPr/>
          <p:nvPr/>
        </p:nvSpPr>
        <p:spPr>
          <a:xfrm>
            <a:off x="7103942" y="1549596"/>
            <a:ext cx="997896" cy="174492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6E1D4AB-99C0-4EC2-9D0C-7A8690236A33}"/>
              </a:ext>
            </a:extLst>
          </p:cNvPr>
          <p:cNvCxnSpPr/>
          <p:nvPr/>
        </p:nvCxnSpPr>
        <p:spPr>
          <a:xfrm>
            <a:off x="4786160" y="1996254"/>
            <a:ext cx="2475269" cy="41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B7D730-BF94-41C2-A956-8A82BF16F719}"/>
              </a:ext>
            </a:extLst>
          </p:cNvPr>
          <p:cNvCxnSpPr>
            <a:cxnSpLocks/>
          </p:cNvCxnSpPr>
          <p:nvPr/>
        </p:nvCxnSpPr>
        <p:spPr>
          <a:xfrm>
            <a:off x="5080582" y="2812332"/>
            <a:ext cx="33484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2F4F74-04F7-4124-AAF0-50DFA6A92CDD}"/>
              </a:ext>
            </a:extLst>
          </p:cNvPr>
          <p:cNvSpPr/>
          <p:nvPr/>
        </p:nvSpPr>
        <p:spPr>
          <a:xfrm>
            <a:off x="8099458" y="1500435"/>
            <a:ext cx="2054863" cy="188011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A6D92A7-E93C-4983-84EE-FC1D39D60808}"/>
              </a:ext>
            </a:extLst>
          </p:cNvPr>
          <p:cNvSpPr/>
          <p:nvPr/>
        </p:nvSpPr>
        <p:spPr>
          <a:xfrm>
            <a:off x="8775426" y="5445627"/>
            <a:ext cx="690638" cy="19634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1C1399A-DC47-44F6-A19A-11DF7B2C4A89}"/>
              </a:ext>
            </a:extLst>
          </p:cNvPr>
          <p:cNvCxnSpPr>
            <a:cxnSpLocks/>
          </p:cNvCxnSpPr>
          <p:nvPr/>
        </p:nvCxnSpPr>
        <p:spPr>
          <a:xfrm>
            <a:off x="5105708" y="4945931"/>
            <a:ext cx="3618269" cy="582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9096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41083-481C-4710-A914-2DBF08BA77F5}"/>
              </a:ext>
            </a:extLst>
          </p:cNvPr>
          <p:cNvSpPr/>
          <p:nvPr/>
        </p:nvSpPr>
        <p:spPr>
          <a:xfrm>
            <a:off x="4840049" y="4536063"/>
            <a:ext cx="1052751" cy="31978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211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4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장식</a:t>
            </a:r>
            <a:endParaRPr lang="ko-KR" altLang="en-US" sz="1800" b="0" i="0" u="none" strike="noStrike" kern="1200" cap="none" spc="0" normalizeH="0" baseline="0" noProof="0" err="1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pic>
        <p:nvPicPr>
          <p:cNvPr id="3" name="그림 3" descr="건물, 음식이(가) 표시된 사진&#10;&#10;매우 높은 신뢰도로 생성된 설명">
            <a:extLst>
              <a:ext uri="{FF2B5EF4-FFF2-40B4-BE49-F238E27FC236}">
                <a16:creationId xmlns:a16="http://schemas.microsoft.com/office/drawing/2014/main" id="{E108DC9A-D0D1-4AEF-8734-4FCC233B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61" y="5494850"/>
            <a:ext cx="1219200" cy="98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276DBDB5-B3F3-44DD-B969-C861D3CE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19" y="4280873"/>
            <a:ext cx="1476375" cy="1000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10" descr="식물, 잎, 작은, 쥐고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3BE45946-EDEA-4064-A9CA-50A999DAE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245" y="3664584"/>
            <a:ext cx="1476375" cy="1200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2" descr="식물, 꽃, 테이블, 녹색이(가) 표시된 사진&#10;&#10;매우 높은 신뢰도로 생성된 설명">
            <a:extLst>
              <a:ext uri="{FF2B5EF4-FFF2-40B4-BE49-F238E27FC236}">
                <a16:creationId xmlns:a16="http://schemas.microsoft.com/office/drawing/2014/main" id="{18BF9614-3495-471C-8538-CAAF96437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619" y="3951339"/>
            <a:ext cx="1476375" cy="114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4" descr="앉아있는, 어두운, 녹색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BDF072E3-4D14-4443-BDE3-AD89E8A75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815" y="3483758"/>
            <a:ext cx="1390650" cy="1476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2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B60E18C9-CCAA-4CDC-8FD3-52083E420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8395" y="5163179"/>
            <a:ext cx="1457325" cy="1304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FCBF0592-BE06-4DCC-880E-94B9218C0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0960" y="5276850"/>
            <a:ext cx="533400" cy="87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그림 27" descr="케이크, 생일, 피아노, 켜진이(가) 표시된 사진&#10;&#10;매우 높은 신뢰도로 생성된 설명">
            <a:extLst>
              <a:ext uri="{FF2B5EF4-FFF2-40B4-BE49-F238E27FC236}">
                <a16:creationId xmlns:a16="http://schemas.microsoft.com/office/drawing/2014/main" id="{3EE49C71-5A6E-4838-AAC6-5824109E2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7508" y="4884520"/>
            <a:ext cx="1333500" cy="1476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그림 29" descr="작은, 하얀색, 앉아있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5E17CE5-DEE9-4544-BBEB-3A49906202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8740" y="5291734"/>
            <a:ext cx="13620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그림 31" descr="꽃이(가) 표시된 사진&#10;&#10;매우 높은 신뢰도로 생성된 설명">
            <a:extLst>
              <a:ext uri="{FF2B5EF4-FFF2-40B4-BE49-F238E27FC236}">
                <a16:creationId xmlns:a16="http://schemas.microsoft.com/office/drawing/2014/main" id="{62CB8CA2-6459-44B0-847B-DE25B91F9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2154" y="3512920"/>
            <a:ext cx="1476375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그림 33" descr="케이크, 앉아있는, 보는, 켜진이(가) 표시된 사진&#10;&#10;매우 높은 신뢰도로 생성된 설명">
            <a:extLst>
              <a:ext uri="{FF2B5EF4-FFF2-40B4-BE49-F238E27FC236}">
                <a16:creationId xmlns:a16="http://schemas.microsoft.com/office/drawing/2014/main" id="{A1B32C69-028D-4B16-8A09-94B2C19F6C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0935" y="5258397"/>
            <a:ext cx="1476375" cy="127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89FE6BC-59F4-4C3B-8E8B-F4A0D1020917}"/>
              </a:ext>
            </a:extLst>
          </p:cNvPr>
          <p:cNvSpPr txBox="1"/>
          <p:nvPr/>
        </p:nvSpPr>
        <p:spPr>
          <a:xfrm>
            <a:off x="1086465" y="2438399"/>
            <a:ext cx="47219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도시를 단순히 꾸밀 수 있는 타일이다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 err="1">
                <a:ea typeface="맑은 고딕"/>
              </a:rPr>
              <a:t>이벤</a:t>
            </a:r>
            <a:r>
              <a:rPr lang="ko-KR" altLang="en-US">
                <a:ea typeface="맑은 고딕"/>
              </a:rPr>
              <a:t> 및 보석으로 습득가능</a:t>
            </a:r>
            <a:endParaRPr lang="en-US" altLang="ko-KR">
              <a:ea typeface="맑은 고딕"/>
            </a:endParaRPr>
          </a:p>
          <a:p>
            <a:r>
              <a:rPr lang="ko-KR" altLang="en-US" err="1">
                <a:ea typeface="맑은 고딕"/>
              </a:rPr>
              <a:t>BM역할</a:t>
            </a:r>
            <a:r>
              <a:rPr lang="ko-KR" altLang="en-US">
                <a:ea typeface="맑은 고딕"/>
              </a:rPr>
              <a:t>.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116250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2CA01-07AC-43FC-B9B6-75770C1BBC7E}"/>
              </a:ext>
            </a:extLst>
          </p:cNvPr>
          <p:cNvSpPr/>
          <p:nvPr/>
        </p:nvSpPr>
        <p:spPr>
          <a:xfrm>
            <a:off x="4428405" y="4860353"/>
            <a:ext cx="3211915" cy="42561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837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3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59558-C407-405D-9F98-4314B0BC5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5155"/>
            <a:ext cx="12192000" cy="26029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2A3B0D-7863-45D3-A144-25D173F9EC04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C28095-04E7-46FA-80F0-6E73007DE8CE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 기준 업그레이드 조건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0FF441-3BC4-40E7-A575-5C7AC4AD7672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조건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DF965F-07A5-4279-B78C-7E79CA739326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해금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821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82784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defRPr/>
              </a:pPr>
              <a:r>
                <a:rPr 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2.1</a:t>
              </a:r>
              <a:r>
                <a:rPr kumimoji="0" 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Dotum"/>
                  <a:ea typeface="+mn-lt"/>
                </a:rPr>
                <a:t>.</a:t>
              </a:r>
              <a:r>
                <a:rPr 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 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도시관리</a:t>
              </a:r>
              <a:endParaRPr lang="ko-KR"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00" y="2552359"/>
            <a:ext cx="6480000" cy="408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DE9734-6205-462D-A421-6A70A0643A15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+mn-lt"/>
              </a:rPr>
              <a:t>3. 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+mn-lt"/>
              </a:rPr>
              <a:t>건물 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업그레이드</a:t>
            </a:r>
            <a:endParaRPr lang="ko-KR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a typeface="+mn-lt"/>
              <a:cs typeface="+mn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C2ACDC-3A30-4494-896E-54316715D2F4}"/>
              </a:ext>
            </a:extLst>
          </p:cNvPr>
          <p:cNvGrpSpPr/>
          <p:nvPr/>
        </p:nvGrpSpPr>
        <p:grpSpPr>
          <a:xfrm>
            <a:off x="610518" y="2554701"/>
            <a:ext cx="4244816" cy="4082956"/>
            <a:chOff x="654743" y="3918122"/>
            <a:chExt cx="4244816" cy="32349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CB8184-6BDD-451C-8D16-C671226AF502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5ED85C-E847-46F1-BD72-0162D228E4E7}"/>
                </a:ext>
              </a:extLst>
            </p:cNvPr>
            <p:cNvSpPr/>
            <p:nvPr/>
          </p:nvSpPr>
          <p:spPr>
            <a:xfrm>
              <a:off x="746182" y="4375330"/>
              <a:ext cx="4060778" cy="207598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의 </a:t>
              </a:r>
              <a:r>
                <a:rPr lang="en-US" altLang="ko-KR" sz="16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레벨을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sz="16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올린다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후 개선되는 항목을 표시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업그레이드에는 자원이 소모된다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일부 업그레이드에 선행 조건이 있다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업그레이드의 종류</a:t>
              </a:r>
              <a:endPara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즉시 업그레이드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</a:t>
              </a:r>
              <a:r>
                <a:rPr lang="en-US" altLang="ko-KR" sz="16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보석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sz="16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사용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)</a:t>
              </a: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일반 업그레이드(시간 소모)</a:t>
              </a:r>
              <a:endPara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19AA5C4-49E2-444B-BD05-44BD7D1B2C3C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6D0B82-AF60-4661-93FF-3DC393734DF4}"/>
                </a:ext>
              </a:extLst>
            </p:cNvPr>
            <p:cNvSpPr/>
            <p:nvPr/>
          </p:nvSpPr>
          <p:spPr>
            <a:xfrm>
              <a:off x="654743" y="3918122"/>
              <a:ext cx="4244816" cy="323492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4562573" y="3714161"/>
            <a:ext cx="3841189" cy="22897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A2FE0F-D803-450C-9BEA-1DED36B6B596}"/>
              </a:ext>
            </a:extLst>
          </p:cNvPr>
          <p:cNvSpPr/>
          <p:nvPr/>
        </p:nvSpPr>
        <p:spPr>
          <a:xfrm>
            <a:off x="8414191" y="3566055"/>
            <a:ext cx="3172107" cy="91747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C15E6BA-5851-4A65-9AFA-1E0AE1F9A7BD}"/>
              </a:ext>
            </a:extLst>
          </p:cNvPr>
          <p:cNvCxnSpPr>
            <a:cxnSpLocks/>
          </p:cNvCxnSpPr>
          <p:nvPr/>
        </p:nvCxnSpPr>
        <p:spPr>
          <a:xfrm>
            <a:off x="2892668" y="4819059"/>
            <a:ext cx="5425062" cy="1102816"/>
          </a:xfrm>
          <a:prstGeom prst="bentConnector3">
            <a:avLst>
              <a:gd name="adj1" fmla="val 50869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CC4860B-6D00-4106-ACE1-C49FB2A55F8B}"/>
              </a:ext>
            </a:extLst>
          </p:cNvPr>
          <p:cNvSpPr/>
          <p:nvPr/>
        </p:nvSpPr>
        <p:spPr>
          <a:xfrm>
            <a:off x="8414191" y="5458764"/>
            <a:ext cx="3295010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CECEEC7-6507-4836-BE6A-C6E96A10BC9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194928" y="4100660"/>
            <a:ext cx="4208833" cy="8950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08708F9-0A34-4157-A0E6-5AE0419FCD19}"/>
              </a:ext>
            </a:extLst>
          </p:cNvPr>
          <p:cNvSpPr/>
          <p:nvPr/>
        </p:nvSpPr>
        <p:spPr>
          <a:xfrm>
            <a:off x="8403761" y="4721345"/>
            <a:ext cx="3342309" cy="5487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실내, 장난감, 테이블, 젊은이(가) 표시된 사진&#10;&#10;매우 높은 신뢰도로 생성된 설명">
            <a:extLst>
              <a:ext uri="{FF2B5EF4-FFF2-40B4-BE49-F238E27FC236}">
                <a16:creationId xmlns:a16="http://schemas.microsoft.com/office/drawing/2014/main" id="{50822FC8-192D-4DEC-A8F9-6C9BBC2F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047" y="114284"/>
            <a:ext cx="2211194" cy="2217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8CE0F7-94D7-4C81-BB4D-1213AF600850}"/>
              </a:ext>
            </a:extLst>
          </p:cNvPr>
          <p:cNvSpPr/>
          <p:nvPr/>
        </p:nvSpPr>
        <p:spPr>
          <a:xfrm>
            <a:off x="7398113" y="1525870"/>
            <a:ext cx="763204" cy="80686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B9DADE8-E8CA-467A-8A9B-2AB584DC7A2B}"/>
              </a:ext>
            </a:extLst>
          </p:cNvPr>
          <p:cNvCxnSpPr>
            <a:cxnSpLocks/>
            <a:stCxn id="25" idx="3"/>
            <a:endCxn id="3" idx="0"/>
          </p:cNvCxnSpPr>
          <p:nvPr/>
        </p:nvCxnSpPr>
        <p:spPr>
          <a:xfrm>
            <a:off x="8161317" y="1929301"/>
            <a:ext cx="449283" cy="62305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703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3.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59558-C407-405D-9F98-4314B0BC5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2" r="87918" b="62773"/>
          <a:stretch/>
        </p:blipFill>
        <p:spPr>
          <a:xfrm>
            <a:off x="3668077" y="2359671"/>
            <a:ext cx="4722109" cy="30449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7C966F9-7C01-48DC-BBC6-27197687FA12}"/>
              </a:ext>
            </a:extLst>
          </p:cNvPr>
          <p:cNvSpPr/>
          <p:nvPr/>
        </p:nvSpPr>
        <p:spPr>
          <a:xfrm>
            <a:off x="8062913" y="3041661"/>
            <a:ext cx="461010" cy="579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00508B-3D7C-4CA0-85D1-A816F1C800CD}"/>
              </a:ext>
            </a:extLst>
          </p:cNvPr>
          <p:cNvSpPr/>
          <p:nvPr/>
        </p:nvSpPr>
        <p:spPr>
          <a:xfrm>
            <a:off x="7514273" y="3620781"/>
            <a:ext cx="1009650" cy="579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C1B53F-7B5F-4688-BD57-B9A11BB2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504" r="99602" b="77614"/>
          <a:stretch/>
        </p:blipFill>
        <p:spPr>
          <a:xfrm>
            <a:off x="8129976" y="3044201"/>
            <a:ext cx="155822" cy="11582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00C6F6-BAFB-40CB-BC65-DD4AFC2D43D2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 기준 업그레이드 조건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석기시대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4DCB8B-12A0-4831-9829-08FA38830D76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600647-7896-4955-B327-D1EF87E32E6F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조건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46D068-74B3-433B-A91D-2E4F36039A80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해금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5057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3.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24C03-02E4-435A-AA94-F1F06D0EE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r="53635" b="25851"/>
          <a:stretch/>
        </p:blipFill>
        <p:spPr>
          <a:xfrm>
            <a:off x="0" y="1335411"/>
            <a:ext cx="12618720" cy="533970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893709-D8EE-4D45-90D8-9F984B64E9CE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 기준 업그레이드 조건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청동기시대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65297-E6B6-4BBA-84DE-7B926BBA5495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6C26C0-5915-4885-9681-CCA52C902EA7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조건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BAA3C6-7ACE-4017-89A3-7C61143E3C35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해금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03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3.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893709-D8EE-4D45-90D8-9F984B64E9CE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 기준 업그레이드 조건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철기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0AC485-A20A-4415-8DD6-E935B2E03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6" r="27549" b="6219"/>
          <a:stretch/>
        </p:blipFill>
        <p:spPr>
          <a:xfrm>
            <a:off x="0" y="1264164"/>
            <a:ext cx="12192000" cy="53398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E4F13-74C8-4DDC-A6B0-A709A5411A4F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BA8056-8831-47CD-9B69-69FD83B484B4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조건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B64303-97C4-4D21-AADF-30732C04DF51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해금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9020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3.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893709-D8EE-4D45-90D8-9F984B64E9CE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 기준 업그레이드 조건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암흑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E4F13-74C8-4DDC-A6B0-A709A5411A4F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BA8056-8831-47CD-9B69-69FD83B484B4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조건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B64303-97C4-4D21-AADF-30732C04DF51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해금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D777C4-9852-4922-806B-8DF179373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5" r="12701"/>
          <a:stretch/>
        </p:blipFill>
        <p:spPr>
          <a:xfrm>
            <a:off x="2164080" y="1253030"/>
            <a:ext cx="8336280" cy="54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341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3.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893709-D8EE-4D45-90D8-9F984B64E9CE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 기준 업그레이드 조건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봉건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E4F13-74C8-4DDC-A6B0-A709A5411A4F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BA8056-8831-47CD-9B69-69FD83B484B4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조건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B64303-97C4-4D21-AADF-30732C04DF51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해금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15F6-4D22-4E9F-8D6A-DFEFE0F21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1" r="-1"/>
          <a:stretch/>
        </p:blipFill>
        <p:spPr>
          <a:xfrm>
            <a:off x="2364101" y="1195697"/>
            <a:ext cx="6480179" cy="54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951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15C0E7-CB0E-4EC8-B035-2D22C941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A75C3-618B-4416-890B-92812F792A1F}"/>
              </a:ext>
            </a:extLst>
          </p:cNvPr>
          <p:cNvSpPr txBox="1"/>
          <p:nvPr/>
        </p:nvSpPr>
        <p:spPr>
          <a:xfrm>
            <a:off x="3742523" y="2914473"/>
            <a:ext cx="4464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감사합니다</a:t>
            </a:r>
            <a:r>
              <a:rPr lang="en-US" altLang="ko-KR" sz="32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9E02D6-F1EA-471B-8965-5AD30B4A307A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15FB530-F105-4853-96C8-690ADF103197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077B0A-AB4E-4F5B-AF91-750085787154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CA3E22-B341-4389-9D13-E58CC9FFE473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1ADE56-944F-4673-A35E-A2559FCA01EC}"/>
              </a:ext>
            </a:extLst>
          </p:cNvPr>
          <p:cNvGrpSpPr/>
          <p:nvPr/>
        </p:nvGrpSpPr>
        <p:grpSpPr>
          <a:xfrm>
            <a:off x="4337108" y="4603963"/>
            <a:ext cx="3275272" cy="88579"/>
            <a:chOff x="4337108" y="1769323"/>
            <a:chExt cx="3275272" cy="88579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861CEC-0CE4-42EA-B523-1CC26A1D447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147D16-E606-4060-A2E3-E32C5A19C0A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C1B317-2677-4F5A-86F6-9221EE191D24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74778-AEA1-4FC5-B44E-5EB0F3C8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1225"/>
          </a:xfrm>
        </p:spPr>
        <p:txBody>
          <a:bodyPr>
            <a:normAutofit/>
          </a:bodyPr>
          <a:lstStyle/>
          <a:p>
            <a:r>
              <a:rPr lang="ko-KR" altLang="en-US" sz="11500"/>
              <a:t>이</a:t>
            </a:r>
            <a:r>
              <a:rPr lang="en-US" altLang="ko-KR" sz="11500"/>
              <a:t> </a:t>
            </a:r>
            <a:r>
              <a:rPr lang="ko-KR" altLang="en-US" sz="11500"/>
              <a:t>슬라이드</a:t>
            </a:r>
            <a:br>
              <a:rPr lang="en-US" altLang="ko-KR" sz="11500"/>
            </a:br>
            <a:br>
              <a:rPr lang="en-US" altLang="ko-KR" sz="11500"/>
            </a:br>
            <a:r>
              <a:rPr lang="ko-KR" altLang="en-US" sz="11500"/>
              <a:t>아래는 </a:t>
            </a:r>
            <a:r>
              <a:rPr lang="ko-KR" altLang="en-US" sz="11500" err="1"/>
              <a:t>탬플릿</a:t>
            </a:r>
            <a:endParaRPr lang="ko-KR" altLang="en-US" sz="115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81CDC-CBA5-4E6B-932C-EB2B35F2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6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81CDC-CBA5-4E6B-932C-EB2B35F2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02670" y="-1897647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265C07-64DB-4DEC-AA9F-77F654D9F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5195" y="-1897647"/>
            <a:ext cx="11353800" cy="63779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D8D655-D26B-472F-B3C6-57CBCF9EA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7" y="-1897647"/>
            <a:ext cx="11353800" cy="63779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E7BA93-0E07-4323-8D95-D72F2988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129" y="-1897647"/>
            <a:ext cx="11353800" cy="63779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9D06AC-0CD0-46C2-B8EE-7A8EAC91B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5195" y="4937493"/>
            <a:ext cx="11353800" cy="63779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150E8A-A645-47FB-8B7E-A3A6EBF9F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7" y="4937493"/>
            <a:ext cx="11353800" cy="637794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2A17347-E3DF-49A5-852B-10D52726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893" y="2975877"/>
            <a:ext cx="9311640" cy="25908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1150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2475295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81CDC-CBA5-4E6B-932C-EB2B35F2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9685" y="6398042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/>
              <a:t>118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696B5F-27CF-4DDA-9218-9043EF0D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8" y="94833"/>
            <a:ext cx="3324225" cy="3152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D2F616-CF96-4A2A-A499-A9535935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35" y="94833"/>
            <a:ext cx="552450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68C72C-4CF5-48D8-90D7-09907C1CA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169" y="4345"/>
            <a:ext cx="3714750" cy="3333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75CF0F-B342-484C-BD5E-692BFB732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260" y="923925"/>
            <a:ext cx="3429000" cy="3333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74393F-6270-4483-A612-5B5D19B25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6668" y="5113972"/>
            <a:ext cx="10772775" cy="6810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11F5CF-DA6C-44F3-A71B-4B5F22F41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919" y="5104447"/>
            <a:ext cx="10772775" cy="6810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F8D07E-60D1-4257-ABEC-45D2A336C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30900" y="5104446"/>
            <a:ext cx="10782300" cy="6810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A66A23-1C1F-4DD7-B2BC-8C4268BA18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5917" y="1537811"/>
            <a:ext cx="3209925" cy="314325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2A17347-E3DF-49A5-852B-10D52726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893" y="2975877"/>
            <a:ext cx="9311640" cy="25908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11500"/>
              <a:t>채석장</a:t>
            </a:r>
          </a:p>
        </p:txBody>
      </p:sp>
    </p:spTree>
    <p:extLst>
      <p:ext uri="{BB962C8B-B14F-4D97-AF65-F5344CB8AC3E}">
        <p14:creationId xmlns:p14="http://schemas.microsoft.com/office/powerpoint/2010/main" val="9624732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81CDC-CBA5-4E6B-932C-EB2B35F2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71955" y="1902242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/>
              <a:t>119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EF5132-250D-4129-8721-64E0D979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95" y="-4101198"/>
            <a:ext cx="6343650" cy="51720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2BDFB2-CC29-4283-89FB-E2E0F4A50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17340" y="4735830"/>
            <a:ext cx="11353800" cy="63779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199620-F8CE-4313-B145-3BD970EB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9007" y="4735830"/>
            <a:ext cx="11353800" cy="63779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2216E48-7051-4374-B06A-D3320CD03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326" y="4735830"/>
            <a:ext cx="11353800" cy="63779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21640D6-B4B5-4CC0-AD17-D3A8BBBCC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59" y="4958071"/>
            <a:ext cx="11353800" cy="63779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9F396E-150F-486C-AFED-34AC857CB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817340" y="12577762"/>
            <a:ext cx="3867150" cy="136207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2A17347-E3DF-49A5-852B-10D52726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893" y="2975877"/>
            <a:ext cx="9311640" cy="25908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11500"/>
              <a:t>정찰</a:t>
            </a:r>
          </a:p>
        </p:txBody>
      </p:sp>
    </p:spTree>
    <p:extLst>
      <p:ext uri="{BB962C8B-B14F-4D97-AF65-F5344CB8AC3E}">
        <p14:creationId xmlns:p14="http://schemas.microsoft.com/office/powerpoint/2010/main" val="68173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DE9734-6205-462D-A421-6A70A0643A15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+mn-lt"/>
              </a:rPr>
              <a:t>3. 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+mn-lt"/>
              </a:rPr>
              <a:t>건물 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업그레이드</a:t>
            </a:r>
            <a:endParaRPr lang="ko-KR" altLang="ko-KR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a typeface="+mn-lt"/>
              <a:cs typeface="+mn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C2ACDC-3A30-4494-896E-54316715D2F4}"/>
              </a:ext>
            </a:extLst>
          </p:cNvPr>
          <p:cNvGrpSpPr/>
          <p:nvPr/>
        </p:nvGrpSpPr>
        <p:grpSpPr>
          <a:xfrm>
            <a:off x="684227" y="1510423"/>
            <a:ext cx="4244816" cy="4095249"/>
            <a:chOff x="654743" y="3918122"/>
            <a:chExt cx="4244816" cy="40952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CB8184-6BDD-451C-8D16-C671226AF502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5ED85C-E847-46F1-BD72-0162D228E4E7}"/>
                </a:ext>
              </a:extLst>
            </p:cNvPr>
            <p:cNvSpPr/>
            <p:nvPr/>
          </p:nvSpPr>
          <p:spPr>
            <a:xfrm>
              <a:off x="746182" y="4375330"/>
              <a:ext cx="4060778" cy="15122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생산 건물의 업그레이드에는 선행조건이 있습니다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 sz="16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Ex</a:t>
              </a: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) 업그레이드 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n-1 → 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19AA5C4-49E2-444B-BD05-44BD7D1B2C3C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6D0B82-AF60-4661-93FF-3DC393734DF4}"/>
                </a:ext>
              </a:extLst>
            </p:cNvPr>
            <p:cNvSpPr/>
            <p:nvPr/>
          </p:nvSpPr>
          <p:spPr>
            <a:xfrm>
              <a:off x="654743" y="3918122"/>
              <a:ext cx="4244816" cy="409524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6FFD846-A968-409A-8C02-25707043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117" y="1509243"/>
            <a:ext cx="6480965" cy="408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8DED27-D73E-4884-8901-B62E693BD371}"/>
              </a:ext>
            </a:extLst>
          </p:cNvPr>
          <p:cNvGrpSpPr/>
          <p:nvPr/>
        </p:nvGrpSpPr>
        <p:grpSpPr>
          <a:xfrm>
            <a:off x="159192" y="182879"/>
            <a:ext cx="2827848" cy="854228"/>
            <a:chOff x="640080" y="-971550"/>
            <a:chExt cx="1660746" cy="7658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13669A-D9FF-490D-AA56-52E09A6E8B4E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defRPr/>
              </a:pPr>
              <a:r>
                <a:rPr 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2.1</a:t>
              </a:r>
              <a:r>
                <a:rPr kumimoji="0" 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Dotum"/>
                  <a:ea typeface="+mn-lt"/>
                </a:rPr>
                <a:t>.</a:t>
              </a:r>
              <a:r>
                <a:rPr 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 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도시관리</a:t>
              </a:r>
              <a:endParaRPr lang="ko-KR"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BAB972-18F7-46FF-A603-9CF78FA6A5B8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6426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F017D9-D16B-4FEC-BF0E-55B096CB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1" y="1059264"/>
            <a:ext cx="3048000" cy="2771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A5E371-16D1-4D3C-9DB7-B643FA6A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008" y="-196770"/>
            <a:ext cx="101854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9E8BA6-5FCA-4CC9-9981-D237AF3C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20" y="4498029"/>
            <a:ext cx="5133975" cy="5229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0B4796-049F-412B-9DE5-D1391933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112641"/>
            <a:ext cx="10167878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25681C-33C3-4BA1-AF74-D6B765086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2013" y="6969064"/>
            <a:ext cx="11699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469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901666" y="1383372"/>
            <a:ext cx="222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1. title</a:t>
            </a:r>
            <a:endParaRPr lang="ko-KR" altLang="en-US" sz="20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</a:t>
            </a:r>
            <a:endParaRPr lang="en-US" altLang="ko-KR" sz="20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901664" y="1913634"/>
            <a:ext cx="246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2. title</a:t>
            </a: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1. title</a:t>
            </a: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2. title</a:t>
            </a: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3. title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D6796-2EEC-4194-B3EC-9602D1FBAC19}"/>
              </a:ext>
            </a:extLst>
          </p:cNvPr>
          <p:cNvSpPr txBox="1"/>
          <p:nvPr/>
        </p:nvSpPr>
        <p:spPr>
          <a:xfrm>
            <a:off x="4901664" y="4514346"/>
            <a:ext cx="22266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3. title</a:t>
            </a:r>
            <a:endParaRPr lang="ko-KR" altLang="en-US" sz="20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1. title</a:t>
            </a: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2. title</a:t>
            </a:r>
            <a:endParaRPr lang="ko-KR" altLang="en-US" sz="16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C20369-228A-4B01-AEA4-50ADEFB2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DBAADB-7A73-40EA-B5C2-4306C4B80273}"/>
              </a:ext>
            </a:extLst>
          </p:cNvPr>
          <p:cNvSpPr/>
          <p:nvPr/>
        </p:nvSpPr>
        <p:spPr>
          <a:xfrm>
            <a:off x="1236301" y="1869178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74B109-32D0-4FCE-B078-25C6A4200E70}"/>
              </a:ext>
            </a:extLst>
          </p:cNvPr>
          <p:cNvSpPr txBox="1"/>
          <p:nvPr/>
        </p:nvSpPr>
        <p:spPr>
          <a:xfrm>
            <a:off x="2570692" y="193025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KeyWord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3D57EE69-692B-4CB8-80A7-B776F0E40243}"/>
              </a:ext>
            </a:extLst>
          </p:cNvPr>
          <p:cNvSpPr/>
          <p:nvPr/>
        </p:nvSpPr>
        <p:spPr>
          <a:xfrm flipV="1">
            <a:off x="4916761" y="2054226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8F744E4-610F-4512-8C80-950A416A9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43" y="2570782"/>
            <a:ext cx="205086" cy="20508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EA5BB92-61B2-492A-9E01-E05FE4B09772}"/>
              </a:ext>
            </a:extLst>
          </p:cNvPr>
          <p:cNvSpPr txBox="1"/>
          <p:nvPr/>
        </p:nvSpPr>
        <p:spPr>
          <a:xfrm>
            <a:off x="3220486" y="25763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 sz="14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85D74-4139-4B46-9E2D-A3AD1A6038D8}"/>
              </a:ext>
            </a:extLst>
          </p:cNvPr>
          <p:cNvSpPr txBox="1"/>
          <p:nvPr/>
        </p:nvSpPr>
        <p:spPr>
          <a:xfrm>
            <a:off x="1977981" y="2530299"/>
            <a:ext cx="13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7F9E6C-34A8-4FE3-A700-B54989DEE1DE}"/>
              </a:ext>
            </a:extLst>
          </p:cNvPr>
          <p:cNvSpPr txBox="1"/>
          <p:nvPr/>
        </p:nvSpPr>
        <p:spPr>
          <a:xfrm>
            <a:off x="3248690" y="31496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 sz="14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BCBD6F-9AE0-4AE6-8125-E190C186BABD}"/>
              </a:ext>
            </a:extLst>
          </p:cNvPr>
          <p:cNvSpPr txBox="1"/>
          <p:nvPr/>
        </p:nvSpPr>
        <p:spPr>
          <a:xfrm>
            <a:off x="2006185" y="3103596"/>
            <a:ext cx="13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81057-065E-4072-811E-78635EB461DD}"/>
              </a:ext>
            </a:extLst>
          </p:cNvPr>
          <p:cNvSpPr txBox="1"/>
          <p:nvPr/>
        </p:nvSpPr>
        <p:spPr>
          <a:xfrm>
            <a:off x="3246908" y="373357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 sz="14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2B21F1-31B1-4E41-A5F3-9A5E8A4DF104}"/>
              </a:ext>
            </a:extLst>
          </p:cNvPr>
          <p:cNvSpPr txBox="1"/>
          <p:nvPr/>
        </p:nvSpPr>
        <p:spPr>
          <a:xfrm>
            <a:off x="2004403" y="3687522"/>
            <a:ext cx="13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FE30EE-544E-43A1-8A55-915C0A30859B}"/>
              </a:ext>
            </a:extLst>
          </p:cNvPr>
          <p:cNvSpPr txBox="1"/>
          <p:nvPr/>
        </p:nvSpPr>
        <p:spPr>
          <a:xfrm>
            <a:off x="3246908" y="489786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 sz="14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523075-D087-439C-829C-0601D0B134BA}"/>
              </a:ext>
            </a:extLst>
          </p:cNvPr>
          <p:cNvSpPr txBox="1"/>
          <p:nvPr/>
        </p:nvSpPr>
        <p:spPr>
          <a:xfrm>
            <a:off x="2004403" y="4851820"/>
            <a:ext cx="13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A61B3F-029C-4D4E-9C45-C627445B213C}"/>
              </a:ext>
            </a:extLst>
          </p:cNvPr>
          <p:cNvSpPr txBox="1"/>
          <p:nvPr/>
        </p:nvSpPr>
        <p:spPr>
          <a:xfrm>
            <a:off x="3246908" y="43254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 sz="14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15765D-9B44-4F4F-83A5-98458CE4B87B}"/>
              </a:ext>
            </a:extLst>
          </p:cNvPr>
          <p:cNvSpPr txBox="1"/>
          <p:nvPr/>
        </p:nvSpPr>
        <p:spPr>
          <a:xfrm>
            <a:off x="2004403" y="4279415"/>
            <a:ext cx="13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1CB97FC-FBB2-40FB-9932-F8F045EC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94" y="3125351"/>
            <a:ext cx="205086" cy="20508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1E41E62-1C35-4447-A326-3FBE1C07B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67" y="3726916"/>
            <a:ext cx="205086" cy="20508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720046C-7856-49E5-B785-F5E27DBDE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70" y="4274266"/>
            <a:ext cx="205086" cy="20508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5F0F1DB-BEEA-47A3-9860-E5B188BCE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27" y="4851820"/>
            <a:ext cx="205086" cy="205086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FD47E965-811A-4978-9276-00B9C26B9026}"/>
              </a:ext>
            </a:extLst>
          </p:cNvPr>
          <p:cNvGrpSpPr/>
          <p:nvPr/>
        </p:nvGrpSpPr>
        <p:grpSpPr>
          <a:xfrm>
            <a:off x="5973574" y="1922313"/>
            <a:ext cx="5287838" cy="2157126"/>
            <a:chOff x="5203632" y="2171892"/>
            <a:chExt cx="5287838" cy="21571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5288E8-D536-4D4F-B550-E3CAB57D4CD9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3D24970-7C84-40A3-AD42-C650A7F5D527}"/>
                </a:ext>
              </a:extLst>
            </p:cNvPr>
            <p:cNvSpPr/>
            <p:nvPr/>
          </p:nvSpPr>
          <p:spPr>
            <a:xfrm>
              <a:off x="5213792" y="3470321"/>
              <a:ext cx="5277678" cy="858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1B0A9837-BEA2-44B2-9381-6F0B0FC4D91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7A8D3D3-65FA-4AFE-ABA0-CD904A56F97C}"/>
                </a:ext>
              </a:extLst>
            </p:cNvPr>
            <p:cNvSpPr txBox="1"/>
            <p:nvPr/>
          </p:nvSpPr>
          <p:spPr>
            <a:xfrm>
              <a:off x="7604363" y="2229489"/>
              <a:ext cx="2052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D6546F-12A0-4117-AC01-CC2B76E2197E}"/>
              </a:ext>
            </a:extLst>
          </p:cNvPr>
          <p:cNvSpPr/>
          <p:nvPr/>
        </p:nvSpPr>
        <p:spPr>
          <a:xfrm>
            <a:off x="5843540" y="1702710"/>
            <a:ext cx="5534119" cy="38141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51DEB77-F770-4B36-8D92-DBE588D03044}"/>
              </a:ext>
            </a:extLst>
          </p:cNvPr>
          <p:cNvSpPr/>
          <p:nvPr/>
        </p:nvSpPr>
        <p:spPr>
          <a:xfrm>
            <a:off x="1032188" y="1708784"/>
            <a:ext cx="4326533" cy="38141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528157-3D70-43CB-B314-C93957D3FFA6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723575-9395-440B-AF5B-3AA00B029B35}"/>
                </a:ext>
              </a:extLst>
            </p:cNvPr>
            <p:cNvSpPr txBox="1"/>
            <p:nvPr/>
          </p:nvSpPr>
          <p:spPr>
            <a:xfrm>
              <a:off x="682196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1.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3E4FAEB-14C9-40CD-B7A9-9EFD69BED2D8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실행 단추: 정보 가져오기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0694B3A-2233-4EFA-A94D-808F299A9726}"/>
              </a:ext>
            </a:extLst>
          </p:cNvPr>
          <p:cNvSpPr/>
          <p:nvPr/>
        </p:nvSpPr>
        <p:spPr>
          <a:xfrm>
            <a:off x="10811348" y="1975712"/>
            <a:ext cx="304074" cy="304074"/>
          </a:xfrm>
          <a:prstGeom prst="actionButtonInformation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실행 단추: 뒤로 또는 앞으로 이동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5FA9ECD-C45B-4AEB-BC66-F50BB5400BA7}"/>
              </a:ext>
            </a:extLst>
          </p:cNvPr>
          <p:cNvSpPr/>
          <p:nvPr/>
        </p:nvSpPr>
        <p:spPr>
          <a:xfrm>
            <a:off x="9510248" y="1978676"/>
            <a:ext cx="291931" cy="291931"/>
          </a:xfrm>
          <a:prstGeom prst="actionButtonBackPrevious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실행 단추: 앞으로 또는 다음으로 이동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0DAE392-6C4B-4C28-A6B7-EBC6A514918F}"/>
              </a:ext>
            </a:extLst>
          </p:cNvPr>
          <p:cNvSpPr/>
          <p:nvPr/>
        </p:nvSpPr>
        <p:spPr>
          <a:xfrm>
            <a:off x="9946114" y="1975410"/>
            <a:ext cx="291931" cy="291931"/>
          </a:xfrm>
          <a:prstGeom prst="actionButtonForwardNext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실행 단추: 홈으로 이동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33A18E3-864A-4879-B5AC-4F841AACD636}"/>
              </a:ext>
            </a:extLst>
          </p:cNvPr>
          <p:cNvSpPr/>
          <p:nvPr/>
        </p:nvSpPr>
        <p:spPr>
          <a:xfrm>
            <a:off x="10378731" y="1975952"/>
            <a:ext cx="291931" cy="291931"/>
          </a:xfrm>
          <a:prstGeom prst="actionButtonHome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1" y="182880"/>
            <a:ext cx="2210345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43111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2.1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EC791D-08D3-4B57-B154-3A61A680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331" y="6300622"/>
            <a:ext cx="2743200" cy="40469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D0BF51-2511-4083-B39F-43523BE086C9}"/>
              </a:ext>
            </a:extLst>
          </p:cNvPr>
          <p:cNvGrpSpPr/>
          <p:nvPr/>
        </p:nvGrpSpPr>
        <p:grpSpPr>
          <a:xfrm>
            <a:off x="6390640" y="2109614"/>
            <a:ext cx="5277678" cy="2130189"/>
            <a:chOff x="5203632" y="2171892"/>
            <a:chExt cx="5277678" cy="19219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A0D95F-F0A1-4071-BA38-3EC52EDF1D2A}"/>
                </a:ext>
              </a:extLst>
            </p:cNvPr>
            <p:cNvSpPr txBox="1"/>
            <p:nvPr/>
          </p:nvSpPr>
          <p:spPr>
            <a:xfrm>
              <a:off x="5203632" y="2171892"/>
              <a:ext cx="5186238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0600B5-4145-48E8-8378-17953DE82C6F}"/>
                </a:ext>
              </a:extLst>
            </p:cNvPr>
            <p:cNvSpPr/>
            <p:nvPr/>
          </p:nvSpPr>
          <p:spPr>
            <a:xfrm>
              <a:off x="5203632" y="3693939"/>
              <a:ext cx="5277678" cy="399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F8D7A0B-9AD0-4373-A690-4D1874D2012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67FB46-0A9E-4E6E-A2B4-97B18C5A5952}"/>
                </a:ext>
              </a:extLst>
            </p:cNvPr>
            <p:cNvSpPr txBox="1"/>
            <p:nvPr/>
          </p:nvSpPr>
          <p:spPr>
            <a:xfrm>
              <a:off x="7604363" y="2229489"/>
              <a:ext cx="2052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950B8D-695B-4494-BA05-64B3EE6F7E98}"/>
              </a:ext>
            </a:extLst>
          </p:cNvPr>
          <p:cNvSpPr/>
          <p:nvPr/>
        </p:nvSpPr>
        <p:spPr>
          <a:xfrm>
            <a:off x="6390640" y="2109433"/>
            <a:ext cx="5277678" cy="38544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0212AD-C69B-420F-8D21-EE8A2F95D458}"/>
              </a:ext>
            </a:extLst>
          </p:cNvPr>
          <p:cNvGrpSpPr/>
          <p:nvPr/>
        </p:nvGrpSpPr>
        <p:grpSpPr>
          <a:xfrm>
            <a:off x="453831" y="2101211"/>
            <a:ext cx="5277678" cy="993584"/>
            <a:chOff x="5203632" y="2171892"/>
            <a:chExt cx="5277678" cy="9935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502A1A-7961-4519-B482-720F20B88060}"/>
                </a:ext>
              </a:extLst>
            </p:cNvPr>
            <p:cNvSpPr txBox="1"/>
            <p:nvPr/>
          </p:nvSpPr>
          <p:spPr>
            <a:xfrm>
              <a:off x="5203632" y="2171892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5C0751-360E-4F4A-8C08-F3CFA3AEA590}"/>
                </a:ext>
              </a:extLst>
            </p:cNvPr>
            <p:cNvSpPr/>
            <p:nvPr/>
          </p:nvSpPr>
          <p:spPr>
            <a:xfrm>
              <a:off x="5203632" y="2722278"/>
              <a:ext cx="5277678" cy="443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610A76A-A023-4826-97DF-2720C71BCC0A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A9C72E-7DCF-4A37-A5CE-551779A73463}"/>
              </a:ext>
            </a:extLst>
          </p:cNvPr>
          <p:cNvSpPr/>
          <p:nvPr/>
        </p:nvSpPr>
        <p:spPr>
          <a:xfrm>
            <a:off x="453831" y="2101031"/>
            <a:ext cx="5277678" cy="386288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63B2AF93-6DB7-41D3-A33E-AD9E56C112DF}"/>
              </a:ext>
            </a:extLst>
          </p:cNvPr>
          <p:cNvSpPr/>
          <p:nvPr/>
        </p:nvSpPr>
        <p:spPr>
          <a:xfrm rot="5400000">
            <a:off x="5852160" y="3876479"/>
            <a:ext cx="416560" cy="359103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525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3830" y="182880"/>
            <a:ext cx="1923211" cy="854227"/>
            <a:chOff x="608378" y="-971550"/>
            <a:chExt cx="1724149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08378" y="-767995"/>
              <a:ext cx="1724149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게임 소개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E7667-5495-46B0-9AAD-AA683231DB5F}"/>
              </a:ext>
            </a:extLst>
          </p:cNvPr>
          <p:cNvSpPr/>
          <p:nvPr/>
        </p:nvSpPr>
        <p:spPr>
          <a:xfrm>
            <a:off x="2388870" y="1723065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CF332-0748-4F33-B922-BDD03EB1F01D}"/>
              </a:ext>
            </a:extLst>
          </p:cNvPr>
          <p:cNvSpPr txBox="1"/>
          <p:nvPr/>
        </p:nvSpPr>
        <p:spPr>
          <a:xfrm>
            <a:off x="4441467" y="1796385"/>
            <a:ext cx="53616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F1653D-A174-40DA-9926-3D08E8BDE17A}"/>
              </a:ext>
            </a:extLst>
          </p:cNvPr>
          <p:cNvSpPr/>
          <p:nvPr/>
        </p:nvSpPr>
        <p:spPr>
          <a:xfrm>
            <a:off x="2388870" y="2679080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85654-9AF7-406D-A851-65E78CC2E017}"/>
              </a:ext>
            </a:extLst>
          </p:cNvPr>
          <p:cNvSpPr txBox="1"/>
          <p:nvPr/>
        </p:nvSpPr>
        <p:spPr>
          <a:xfrm>
            <a:off x="4441467" y="2758237"/>
            <a:ext cx="53616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650714-6118-4CA1-BEC5-D4E524E4F976}"/>
              </a:ext>
            </a:extLst>
          </p:cNvPr>
          <p:cNvSpPr/>
          <p:nvPr/>
        </p:nvSpPr>
        <p:spPr>
          <a:xfrm>
            <a:off x="2388870" y="4521941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2C3F34-483B-4C98-A01A-B777076907FF}"/>
              </a:ext>
            </a:extLst>
          </p:cNvPr>
          <p:cNvSpPr txBox="1"/>
          <p:nvPr/>
        </p:nvSpPr>
        <p:spPr>
          <a:xfrm>
            <a:off x="4441466" y="4557294"/>
            <a:ext cx="58810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498AA9-F259-4CCB-B550-29CD3A6976A9}"/>
              </a:ext>
            </a:extLst>
          </p:cNvPr>
          <p:cNvSpPr/>
          <p:nvPr/>
        </p:nvSpPr>
        <p:spPr>
          <a:xfrm>
            <a:off x="2366444" y="5474417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46B71-87F3-497F-B177-8771EA37BCED}"/>
              </a:ext>
            </a:extLst>
          </p:cNvPr>
          <p:cNvSpPr txBox="1"/>
          <p:nvPr/>
        </p:nvSpPr>
        <p:spPr>
          <a:xfrm>
            <a:off x="4441466" y="5553574"/>
            <a:ext cx="53616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C20369-228A-4B01-AEA4-50ADEFB2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760729-D90F-4385-8F19-3918865B59D7}"/>
              </a:ext>
            </a:extLst>
          </p:cNvPr>
          <p:cNvSpPr/>
          <p:nvPr/>
        </p:nvSpPr>
        <p:spPr>
          <a:xfrm>
            <a:off x="2388870" y="3560932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26FA4-9748-44C2-A1D4-4A53E2D7B4EF}"/>
              </a:ext>
            </a:extLst>
          </p:cNvPr>
          <p:cNvSpPr txBox="1"/>
          <p:nvPr/>
        </p:nvSpPr>
        <p:spPr>
          <a:xfrm>
            <a:off x="4441467" y="3640089"/>
            <a:ext cx="53616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2180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9" cy="854227"/>
            <a:chOff x="640080" y="-971550"/>
            <a:chExt cx="1660747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40082" y="-767995"/>
              <a:ext cx="1660745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2.3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E7667-5495-46B0-9AAD-AA683231DB5F}"/>
              </a:ext>
            </a:extLst>
          </p:cNvPr>
          <p:cNvSpPr/>
          <p:nvPr/>
        </p:nvSpPr>
        <p:spPr>
          <a:xfrm>
            <a:off x="915435" y="1304425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CF332-0748-4F33-B922-BDD03EB1F01D}"/>
              </a:ext>
            </a:extLst>
          </p:cNvPr>
          <p:cNvSpPr txBox="1"/>
          <p:nvPr/>
        </p:nvSpPr>
        <p:spPr>
          <a:xfrm>
            <a:off x="2789061" y="1363801"/>
            <a:ext cx="39126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F8A84B-DE0B-4E62-9AB9-B3D0BCEBE33F}"/>
              </a:ext>
            </a:extLst>
          </p:cNvPr>
          <p:cNvGrpSpPr/>
          <p:nvPr/>
        </p:nvGrpSpPr>
        <p:grpSpPr>
          <a:xfrm>
            <a:off x="915435" y="2127417"/>
            <a:ext cx="5277678" cy="2240079"/>
            <a:chOff x="5203632" y="2171892"/>
            <a:chExt cx="5277678" cy="22400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B78E8-C3C9-428F-9C5F-59329DBBB549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8B44B5A-2E24-4FF3-A875-9D32C7D93522}"/>
                </a:ext>
              </a:extLst>
            </p:cNvPr>
            <p:cNvSpPr/>
            <p:nvPr/>
          </p:nvSpPr>
          <p:spPr>
            <a:xfrm>
              <a:off x="5203632" y="2722278"/>
              <a:ext cx="5277678" cy="1689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2843D7-E2ED-40F1-A06E-E825D12DD871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DFA8DA-8E2E-40F1-8F44-D2321B26D70C}"/>
                </a:ext>
              </a:extLst>
            </p:cNvPr>
            <p:cNvSpPr txBox="1"/>
            <p:nvPr/>
          </p:nvSpPr>
          <p:spPr>
            <a:xfrm>
              <a:off x="7604363" y="2229489"/>
              <a:ext cx="2052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17EF4D-FDFA-40FD-BB4E-EA19AFEC2872}"/>
              </a:ext>
            </a:extLst>
          </p:cNvPr>
          <p:cNvSpPr/>
          <p:nvPr/>
        </p:nvSpPr>
        <p:spPr>
          <a:xfrm>
            <a:off x="915435" y="2127237"/>
            <a:ext cx="5277678" cy="43084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2C519C-AD39-4A6F-8FF7-D269BF4042BB}"/>
              </a:ext>
            </a:extLst>
          </p:cNvPr>
          <p:cNvGrpSpPr/>
          <p:nvPr/>
        </p:nvGrpSpPr>
        <p:grpSpPr>
          <a:xfrm>
            <a:off x="6399284" y="2118124"/>
            <a:ext cx="5277678" cy="2240079"/>
            <a:chOff x="5203632" y="2171892"/>
            <a:chExt cx="5277678" cy="22400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0E9A0C-C0AE-4A85-9708-C6D2D940A24F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8F4A91-7122-4170-8165-784F95EA2D51}"/>
                </a:ext>
              </a:extLst>
            </p:cNvPr>
            <p:cNvSpPr/>
            <p:nvPr/>
          </p:nvSpPr>
          <p:spPr>
            <a:xfrm>
              <a:off x="5203632" y="2722278"/>
              <a:ext cx="5277678" cy="1689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 @@@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DBECB6E-2801-4412-A92C-CA0A5AEC81F6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4074BB-9996-4310-AA47-D9EA49D8FBFE}"/>
                </a:ext>
              </a:extLst>
            </p:cNvPr>
            <p:cNvSpPr txBox="1"/>
            <p:nvPr/>
          </p:nvSpPr>
          <p:spPr>
            <a:xfrm>
              <a:off x="7604363" y="2229489"/>
              <a:ext cx="2052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B9C9C5-1C96-44A1-99D7-266C3AEDF00A}"/>
              </a:ext>
            </a:extLst>
          </p:cNvPr>
          <p:cNvSpPr/>
          <p:nvPr/>
        </p:nvSpPr>
        <p:spPr>
          <a:xfrm>
            <a:off x="6399284" y="2117944"/>
            <a:ext cx="5277678" cy="43247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9B3EC3-7939-48CC-B7FD-C2D52E6D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799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2.4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E7667-5495-46B0-9AAD-AA683231DB5F}"/>
              </a:ext>
            </a:extLst>
          </p:cNvPr>
          <p:cNvSpPr/>
          <p:nvPr/>
        </p:nvSpPr>
        <p:spPr>
          <a:xfrm>
            <a:off x="1140395" y="1497561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CF332-0748-4F33-B922-BDD03EB1F01D}"/>
              </a:ext>
            </a:extLst>
          </p:cNvPr>
          <p:cNvSpPr txBox="1"/>
          <p:nvPr/>
        </p:nvSpPr>
        <p:spPr>
          <a:xfrm>
            <a:off x="1775530" y="2127277"/>
            <a:ext cx="36042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 @@@ 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361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2.5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9CF332-0748-4F33-B922-BDD03EB1F01D}"/>
              </a:ext>
            </a:extLst>
          </p:cNvPr>
          <p:cNvSpPr txBox="1"/>
          <p:nvPr/>
        </p:nvSpPr>
        <p:spPr>
          <a:xfrm>
            <a:off x="1626696" y="2166865"/>
            <a:ext cx="4469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 @@@ @@@ 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E61A45-0585-4E15-82AC-2E6F14421D95}"/>
              </a:ext>
            </a:extLst>
          </p:cNvPr>
          <p:cNvSpPr txBox="1"/>
          <p:nvPr/>
        </p:nvSpPr>
        <p:spPr>
          <a:xfrm>
            <a:off x="1626696" y="3132136"/>
            <a:ext cx="36042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 @@@ 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6D81E5-46D4-4550-87DE-261092C14FD2}"/>
              </a:ext>
            </a:extLst>
          </p:cNvPr>
          <p:cNvSpPr/>
          <p:nvPr/>
        </p:nvSpPr>
        <p:spPr>
          <a:xfrm>
            <a:off x="1140395" y="1497561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B36575-35E5-4FE7-B9F3-B3B456C6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074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1" y="182880"/>
            <a:ext cx="2210345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43111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2.7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시스템</a:t>
              </a:r>
              <a:endParaRPr kumimoji="0" lang="ko-KR" altLang="en-US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2BD6034-6318-477F-AEE7-CE60BF84086C}"/>
              </a:ext>
            </a:extLst>
          </p:cNvPr>
          <p:cNvSpPr/>
          <p:nvPr/>
        </p:nvSpPr>
        <p:spPr>
          <a:xfrm>
            <a:off x="1220178" y="1987533"/>
            <a:ext cx="256950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907F8-0960-43C5-A11D-5F8CA400AA3A}"/>
              </a:ext>
            </a:extLst>
          </p:cNvPr>
          <p:cNvSpPr txBox="1"/>
          <p:nvPr/>
        </p:nvSpPr>
        <p:spPr>
          <a:xfrm>
            <a:off x="3789680" y="1987533"/>
            <a:ext cx="5435600" cy="217609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</a:rPr>
              <a:t>@@@ @@@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</a:rPr>
              <a:t>@@@ @@@ @@@ @@@ @@@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</a:rPr>
              <a:t>@@@ @@@ @@@ 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</a:rPr>
              <a:t>@@@ @@@ @@@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EC791D-08D3-4B57-B154-3A61A680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2996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1CAC2F-C73B-49E6-9B52-8C65196C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180" y="2133600"/>
            <a:ext cx="9311640" cy="25908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11500"/>
              <a:t>건물 템플릿</a:t>
            </a:r>
          </a:p>
        </p:txBody>
      </p:sp>
    </p:spTree>
    <p:extLst>
      <p:ext uri="{BB962C8B-B14F-4D97-AF65-F5344CB8AC3E}">
        <p14:creationId xmlns:p14="http://schemas.microsoft.com/office/powerpoint/2010/main" val="365222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29952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57402-9A6D-4494-B888-A03629C1AE50}"/>
              </a:ext>
            </a:extLst>
          </p:cNvPr>
          <p:cNvSpPr/>
          <p:nvPr/>
        </p:nvSpPr>
        <p:spPr>
          <a:xfrm>
            <a:off x="1176875" y="2196877"/>
            <a:ext cx="3833805" cy="12741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도시를 자유롭게 배치하고 배치를 저장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적용 기능이 있는 툴 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BDCAD7-3C2E-406A-905D-E67CFE0B24E8}"/>
              </a:ext>
            </a:extLst>
          </p:cNvPr>
          <p:cNvSpPr/>
          <p:nvPr/>
        </p:nvSpPr>
        <p:spPr>
          <a:xfrm>
            <a:off x="1085436" y="2116163"/>
            <a:ext cx="3912954" cy="34365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F1F660-9C35-49A9-848C-41E6EA5F2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7" y="2116163"/>
            <a:ext cx="6059574" cy="3404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1768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874076" y="2055504"/>
            <a:ext cx="5277678" cy="2744596"/>
            <a:chOff x="654742" y="3918121"/>
            <a:chExt cx="5277678" cy="27445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제재소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105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나무를 가공해 목재를 생산합니다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여러가지 활동에 소비되는 자원입니다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시간당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만큼 목재 생산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목재최대 수집량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전투력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3202141" y="3513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▶</a:t>
            </a:r>
            <a:r>
              <a:rPr kumimoji="0" lang="ko-KR" altLang="en-US" sz="1800" b="1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 </a:t>
            </a: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▶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제재소</a:t>
            </a:r>
            <a:endParaRPr kumimoji="0" lang="ko-KR" altLang="en-US" sz="1800" b="1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8E2038-A32F-492E-97B9-FF68FE75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00" y="1676021"/>
            <a:ext cx="4501338" cy="3505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6430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-10051832" y="1676021"/>
            <a:ext cx="5277678" cy="2977899"/>
            <a:chOff x="654742" y="3918121"/>
            <a:chExt cx="5277678" cy="2977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제재소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520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나무를 가공해 목재를 생산합니다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여러가지 활동에 소비되는 자원입니다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시간당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만큼 목재 생산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목재최대 수집량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전투력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1913F7-E45F-494D-9498-CC8C60E0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774" y="23812"/>
            <a:ext cx="10782300" cy="6810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115755-AD08-45B1-8645-09C2F8C1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774" y="7149270"/>
            <a:ext cx="10820400" cy="681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40FF16-0228-41FC-BEE7-2F37DE3B4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774" y="14284253"/>
            <a:ext cx="3495675" cy="3562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86" y="1857043"/>
            <a:ext cx="3600000" cy="3581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403DD8-9FF7-48EE-A663-F87078E9261C}"/>
              </a:ext>
            </a:extLst>
          </p:cNvPr>
          <p:cNvSpPr/>
          <p:nvPr/>
        </p:nvSpPr>
        <p:spPr>
          <a:xfrm>
            <a:off x="3202141" y="3513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 </a:t>
            </a: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제재소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B3DF5C-FC95-4AA0-9C8F-AF2548C5F3BA}"/>
              </a:ext>
            </a:extLst>
          </p:cNvPr>
          <p:cNvSpPr/>
          <p:nvPr/>
        </p:nvSpPr>
        <p:spPr>
          <a:xfrm>
            <a:off x="1078835" y="3932306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2240620" y="4156208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3402405" y="3932306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3148165" y="984469"/>
            <a:ext cx="1432174" cy="44635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323FC97-03CA-4ABC-89C3-AC6381753CE3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3975921" y="2036128"/>
            <a:ext cx="938446" cy="330171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D2E14E9-E536-4736-B45B-C9A9701B77D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4509738" y="3932306"/>
            <a:ext cx="1586262" cy="6000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6255052" y="223630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정보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25" y="8948753"/>
            <a:ext cx="10801350" cy="681037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6255052" y="2952395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업그레이드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6245465" y="366848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목재 수집</a:t>
            </a:r>
          </a:p>
        </p:txBody>
      </p:sp>
    </p:spTree>
    <p:extLst>
      <p:ext uri="{BB962C8B-B14F-4D97-AF65-F5344CB8AC3E}">
        <p14:creationId xmlns:p14="http://schemas.microsoft.com/office/powerpoint/2010/main" val="16879380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403DD8-9FF7-48EE-A663-F87078E9261C}"/>
              </a:ext>
            </a:extLst>
          </p:cNvPr>
          <p:cNvSpPr/>
          <p:nvPr/>
        </p:nvSpPr>
        <p:spPr>
          <a:xfrm>
            <a:off x="3202141" y="3513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 </a:t>
            </a: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제재소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00" y="1350718"/>
            <a:ext cx="6480000" cy="40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6A831F-3B94-4AF8-8A5E-1F8AFDF41C5A}"/>
              </a:ext>
            </a:extLst>
          </p:cNvPr>
          <p:cNvGrpSpPr/>
          <p:nvPr/>
        </p:nvGrpSpPr>
        <p:grpSpPr>
          <a:xfrm>
            <a:off x="778598" y="1335617"/>
            <a:ext cx="4244816" cy="2744596"/>
            <a:chOff x="654743" y="3918121"/>
            <a:chExt cx="4244816" cy="27445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9F592D-416D-4216-B812-7480A411FB9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정보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9DA135-3099-4CDD-A15C-2DB91B588363}"/>
                </a:ext>
              </a:extLst>
            </p:cNvPr>
            <p:cNvSpPr/>
            <p:nvPr/>
          </p:nvSpPr>
          <p:spPr>
            <a:xfrm>
              <a:off x="746182" y="4375330"/>
              <a:ext cx="4060778" cy="1274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640871-D6B3-4A51-BBED-997174B6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43904A-2208-41C9-8A4E-F71301B4421D}"/>
                </a:ext>
              </a:extLst>
            </p:cNvPr>
            <p:cNvSpPr/>
            <p:nvPr/>
          </p:nvSpPr>
          <p:spPr>
            <a:xfrm>
              <a:off x="654743" y="3918121"/>
              <a:ext cx="4244816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5EB74C9-2C8A-4422-8100-3C38EBBBBB9D}"/>
              </a:ext>
            </a:extLst>
          </p:cNvPr>
          <p:cNvCxnSpPr>
            <a:cxnSpLocks/>
          </p:cNvCxnSpPr>
          <p:nvPr/>
        </p:nvCxnSpPr>
        <p:spPr>
          <a:xfrm>
            <a:off x="-2866466" y="150924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918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403DD8-9FF7-48EE-A663-F87078E9261C}"/>
              </a:ext>
            </a:extLst>
          </p:cNvPr>
          <p:cNvSpPr/>
          <p:nvPr/>
        </p:nvSpPr>
        <p:spPr>
          <a:xfrm>
            <a:off x="3202141" y="3513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 </a:t>
            </a: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제재소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-2866466" y="150924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778598" y="1335617"/>
            <a:ext cx="4244816" cy="2744596"/>
            <a:chOff x="654743" y="3918121"/>
            <a:chExt cx="4244816" cy="27445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274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00" y="1335617"/>
            <a:ext cx="6480000" cy="408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21325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403DD8-9FF7-48EE-A663-F87078E9261C}"/>
              </a:ext>
            </a:extLst>
          </p:cNvPr>
          <p:cNvSpPr/>
          <p:nvPr/>
        </p:nvSpPr>
        <p:spPr>
          <a:xfrm>
            <a:off x="3202141" y="3513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 </a:t>
            </a: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제재소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-2898152" y="201535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777438" y="1822756"/>
            <a:ext cx="4244816" cy="1368672"/>
            <a:chOff x="654743" y="3918121"/>
            <a:chExt cx="4244816" cy="13686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수집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858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1368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0D97B74-0ECF-4959-9909-D7D7D4AE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579" y="409937"/>
            <a:ext cx="3600000" cy="3664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29F967-9560-455B-9041-646E22379BBB}"/>
              </a:ext>
            </a:extLst>
          </p:cNvPr>
          <p:cNvSpPr/>
          <p:nvPr/>
        </p:nvSpPr>
        <p:spPr>
          <a:xfrm>
            <a:off x="9027209" y="2624200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47CFB5-9259-40D4-AC3C-A11C2EB57731}"/>
              </a:ext>
            </a:extLst>
          </p:cNvPr>
          <p:cNvSpPr/>
          <p:nvPr/>
        </p:nvSpPr>
        <p:spPr>
          <a:xfrm>
            <a:off x="8107287" y="1174320"/>
            <a:ext cx="461068" cy="32886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A7A4D31-C940-4A63-BA13-7D523B40F89A}"/>
              </a:ext>
            </a:extLst>
          </p:cNvPr>
          <p:cNvCxnSpPr>
            <a:cxnSpLocks/>
          </p:cNvCxnSpPr>
          <p:nvPr/>
        </p:nvCxnSpPr>
        <p:spPr>
          <a:xfrm rot="10800000">
            <a:off x="5272391" y="2010225"/>
            <a:ext cx="3754818" cy="120432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E78D975-C89D-4F2E-8F55-1FA4B49D7507}"/>
              </a:ext>
            </a:extLst>
          </p:cNvPr>
          <p:cNvGrpSpPr/>
          <p:nvPr/>
        </p:nvGrpSpPr>
        <p:grpSpPr>
          <a:xfrm>
            <a:off x="778018" y="4246225"/>
            <a:ext cx="4244816" cy="1368672"/>
            <a:chOff x="654743" y="3918121"/>
            <a:chExt cx="4244816" cy="13686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805AEC-EFCD-4233-A791-207FAB995BA0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수집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276744-C090-4A80-ADF6-964DCA15CA5D}"/>
                </a:ext>
              </a:extLst>
            </p:cNvPr>
            <p:cNvSpPr/>
            <p:nvPr/>
          </p:nvSpPr>
          <p:spPr>
            <a:xfrm>
              <a:off x="746182" y="4375330"/>
              <a:ext cx="4060778" cy="858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목재 최대 수집량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13E3F3-7476-4D58-9DAA-9D7EF1168F9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09F64FD-B15F-496E-B972-C4598C79EF5E}"/>
                </a:ext>
              </a:extLst>
            </p:cNvPr>
            <p:cNvSpPr/>
            <p:nvPr/>
          </p:nvSpPr>
          <p:spPr>
            <a:xfrm>
              <a:off x="654743" y="3918121"/>
              <a:ext cx="4244816" cy="1368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1D5E142-3E48-4BAC-9A05-D90B9C00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79" y="4446459"/>
            <a:ext cx="2095500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85E0B89-2A3B-4C94-823A-8DE2F76D9519}"/>
              </a:ext>
            </a:extLst>
          </p:cNvPr>
          <p:cNvSpPr/>
          <p:nvPr/>
        </p:nvSpPr>
        <p:spPr>
          <a:xfrm>
            <a:off x="6750937" y="4547578"/>
            <a:ext cx="1817418" cy="152248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D0C31A-82C2-4652-A77D-E2B41C4B49C9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5272391" y="4446459"/>
            <a:ext cx="1478546" cy="8623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845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874076" y="2055508"/>
            <a:ext cx="5277678" cy="3039566"/>
            <a:chOff x="654742" y="3918121"/>
            <a:chExt cx="5277678" cy="27445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금광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2760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금을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채쥐해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금화를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생산합니다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여러가지 활동에 소비되는 자원입니다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시간당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따른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양)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만큼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</a:t>
              </a:r>
              <a:r>
                <a:rPr kumimoji="0" lang="ko-KR" altLang="en-US" sz="180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생산</a:t>
              </a:r>
              <a:endParaRPr kumimoji="0" lang="en-US" altLang="ko-KR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금화최대 수집량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레벨에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따른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양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)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전투력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레벨에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따른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양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)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10이상 건설 가능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 descr="기계이(가) 표시된 사진&#10;&#10;매우 높은 신뢰도로 생성된 설명">
            <a:extLst>
              <a:ext uri="{FF2B5EF4-FFF2-40B4-BE49-F238E27FC236}">
                <a16:creationId xmlns:a16="http://schemas.microsoft.com/office/drawing/2014/main" id="{AF8E2038-A32F-492E-97B9-FF68FE75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0900" y="1905003"/>
            <a:ext cx="4501338" cy="3047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5AAA53-636C-4367-8EA1-92B54A762CD6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금광</a:t>
            </a:r>
          </a:p>
        </p:txBody>
      </p:sp>
    </p:spTree>
    <p:extLst>
      <p:ext uri="{BB962C8B-B14F-4D97-AF65-F5344CB8AC3E}">
        <p14:creationId xmlns:p14="http://schemas.microsoft.com/office/powerpoint/2010/main" val="5158510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-10051832" y="1676021"/>
            <a:ext cx="5277678" cy="2977899"/>
            <a:chOff x="654742" y="3918121"/>
            <a:chExt cx="5277678" cy="2977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제재소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520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나무를 가공해 목재를 생산합니다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여러가지 활동에 소비되는 자원입니다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시간당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만큼 목재 생산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목재최대 수집량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전투력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1913F7-E45F-494D-9498-CC8C60E0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774" y="23812"/>
            <a:ext cx="10782300" cy="6810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115755-AD08-45B1-8645-09C2F8C1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774" y="7149270"/>
            <a:ext cx="10820400" cy="681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40FF16-0228-41FC-BEE7-2F37DE3B4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774" y="14284253"/>
            <a:ext cx="3495675" cy="3562350"/>
          </a:xfrm>
          <a:prstGeom prst="rect">
            <a:avLst/>
          </a:prstGeom>
        </p:spPr>
      </p:pic>
      <p:pic>
        <p:nvPicPr>
          <p:cNvPr id="9" name="그림 8" descr="잔디, 실내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4286" y="1957258"/>
            <a:ext cx="3600000" cy="3380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B3DF5C-FC95-4AA0-9C8F-AF2548C5F3BA}"/>
              </a:ext>
            </a:extLst>
          </p:cNvPr>
          <p:cNvSpPr/>
          <p:nvPr/>
        </p:nvSpPr>
        <p:spPr>
          <a:xfrm>
            <a:off x="1078835" y="3932306"/>
            <a:ext cx="1021301" cy="100350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2179169" y="4156208"/>
            <a:ext cx="1021300" cy="9789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3316373" y="4006047"/>
            <a:ext cx="959850" cy="9297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3126657" y="962961"/>
            <a:ext cx="1432174" cy="450651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323FC97-03CA-4ABC-89C3-AC6381753CE3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3923689" y="1983896"/>
            <a:ext cx="938443" cy="340618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D2E14E9-E536-4736-B45B-C9A9701B77D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4276223" y="3932307"/>
            <a:ext cx="1819777" cy="53862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6255052" y="223630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25" y="8948753"/>
            <a:ext cx="10801350" cy="681037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6255052" y="2952395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6245465" y="366848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금화 수집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473D7B-1E58-4118-9295-AC70941B77AD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금광</a:t>
            </a:r>
          </a:p>
        </p:txBody>
      </p:sp>
    </p:spTree>
    <p:extLst>
      <p:ext uri="{BB962C8B-B14F-4D97-AF65-F5344CB8AC3E}">
        <p14:creationId xmlns:p14="http://schemas.microsoft.com/office/powerpoint/2010/main" val="15481325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 descr="표지판, 파란색, 앉아있는, 녹색이(가) 표시된 사진&#10;&#10;매우 높은 신뢰도로 생성된 설명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7417" y="1350718"/>
            <a:ext cx="6466366" cy="40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6A831F-3B94-4AF8-8A5E-1F8AFDF41C5A}"/>
              </a:ext>
            </a:extLst>
          </p:cNvPr>
          <p:cNvGrpSpPr/>
          <p:nvPr/>
        </p:nvGrpSpPr>
        <p:grpSpPr>
          <a:xfrm>
            <a:off x="778598" y="1335796"/>
            <a:ext cx="4244816" cy="2990223"/>
            <a:chOff x="654743" y="3918300"/>
            <a:chExt cx="4244816" cy="29902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9F592D-416D-4216-B812-7480A411FB9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정보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9DA135-3099-4CDD-A15C-2DB91B588363}"/>
                </a:ext>
              </a:extLst>
            </p:cNvPr>
            <p:cNvSpPr/>
            <p:nvPr/>
          </p:nvSpPr>
          <p:spPr>
            <a:xfrm>
              <a:off x="746182" y="4375330"/>
              <a:ext cx="4060778" cy="252069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시간당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생성하는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양을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 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최대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수집할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수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양을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전투력은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종합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전투력이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증가하는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양이다</a:t>
              </a:r>
              <a:endParaRPr lang="en-US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Dotum"/>
                <a:ea typeface="Dotum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640871-D6B3-4A51-BBED-997174B6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43904A-2208-41C9-8A4E-F71301B4421D}"/>
                </a:ext>
              </a:extLst>
            </p:cNvPr>
            <p:cNvSpPr/>
            <p:nvPr/>
          </p:nvSpPr>
          <p:spPr>
            <a:xfrm>
              <a:off x="654743" y="3930411"/>
              <a:ext cx="4244816" cy="297811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5EB74C9-2C8A-4422-8100-3C38EBBBBB9D}"/>
              </a:ext>
            </a:extLst>
          </p:cNvPr>
          <p:cNvCxnSpPr>
            <a:cxnSpLocks/>
          </p:cNvCxnSpPr>
          <p:nvPr/>
        </p:nvCxnSpPr>
        <p:spPr>
          <a:xfrm>
            <a:off x="-2866466" y="150924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298EB8-8289-40AC-9CD9-76726DF0C4B5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금광</a:t>
            </a:r>
          </a:p>
        </p:txBody>
      </p:sp>
    </p:spTree>
    <p:extLst>
      <p:ext uri="{BB962C8B-B14F-4D97-AF65-F5344CB8AC3E}">
        <p14:creationId xmlns:p14="http://schemas.microsoft.com/office/powerpoint/2010/main" val="42045533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-2866466" y="150924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778598" y="1335619"/>
            <a:ext cx="4244816" cy="3789276"/>
            <a:chOff x="654743" y="3918121"/>
            <a:chExt cx="4244816" cy="49199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418268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금광의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레벨을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한단계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높일수있다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레벨에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따른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금광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정보를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보여준다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레벨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업그레이드에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필요한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자원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양을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보여준다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보석을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소모하여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즉시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업그레이드가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완료되는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버튼이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있다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업그레이드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버튼에는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업그레이드에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필요한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시간을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보여준다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ea typeface="+mn-lt"/>
                <a:cs typeface="+mn-lt"/>
              </a:endParaRPr>
            </a:p>
            <a:p>
              <a:pPr marL="285750" marR="0" lvl="0" indent="-285750" algn="just" defTabSz="9144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 panose="020B0604020202020204" pitchFamily="34" charset="0"/>
                <a:buChar char="•"/>
                <a:tabLst/>
                <a:defRPr/>
              </a:pP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marR="0" lvl="0" indent="-285750" algn="just" defTabSz="9144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49199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 descr="모니터, 앉아있는, 파란색, 쥐고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1847" y="1335617"/>
            <a:ext cx="6477506" cy="408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BBB772E-2285-44A3-A507-391C249A8315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금광</a:t>
            </a:r>
          </a:p>
        </p:txBody>
      </p:sp>
    </p:spTree>
    <p:extLst>
      <p:ext uri="{BB962C8B-B14F-4D97-AF65-F5344CB8AC3E}">
        <p14:creationId xmlns:p14="http://schemas.microsoft.com/office/powerpoint/2010/main" val="35289546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-2898152" y="1585192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1632" y="1306568"/>
            <a:ext cx="4650396" cy="3185245"/>
            <a:chOff x="654743" y="3918121"/>
            <a:chExt cx="4244816" cy="21914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수집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73421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버튼을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누르면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금광에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수집된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얻을수있다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수집한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양을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보여주고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0이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아닐시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이미지가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쪽으로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날라감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18929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2" name="그림 11" descr="실내, 테이블, 잔디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90D97B74-0ECF-4959-9909-D7D7D4AEF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3612" y="551574"/>
            <a:ext cx="3401933" cy="3380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29F967-9560-455B-9041-646E22379BBB}"/>
              </a:ext>
            </a:extLst>
          </p:cNvPr>
          <p:cNvSpPr/>
          <p:nvPr/>
        </p:nvSpPr>
        <p:spPr>
          <a:xfrm>
            <a:off x="9027209" y="2624200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47CFB5-9259-40D4-AC3C-A11C2EB57731}"/>
              </a:ext>
            </a:extLst>
          </p:cNvPr>
          <p:cNvSpPr/>
          <p:nvPr/>
        </p:nvSpPr>
        <p:spPr>
          <a:xfrm>
            <a:off x="7996674" y="1309514"/>
            <a:ext cx="940390" cy="7713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A7A4D31-C940-4A63-BA13-7D523B40F89A}"/>
              </a:ext>
            </a:extLst>
          </p:cNvPr>
          <p:cNvCxnSpPr>
            <a:cxnSpLocks/>
          </p:cNvCxnSpPr>
          <p:nvPr/>
        </p:nvCxnSpPr>
        <p:spPr>
          <a:xfrm rot="10800000">
            <a:off x="5272391" y="2010225"/>
            <a:ext cx="3754818" cy="120432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E78D975-C89D-4F2E-8F55-1FA4B49D7507}"/>
              </a:ext>
            </a:extLst>
          </p:cNvPr>
          <p:cNvGrpSpPr/>
          <p:nvPr/>
        </p:nvGrpSpPr>
        <p:grpSpPr>
          <a:xfrm>
            <a:off x="532212" y="4246224"/>
            <a:ext cx="4687266" cy="2698710"/>
            <a:chOff x="654743" y="3918121"/>
            <a:chExt cx="4244816" cy="20789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805AEC-EFCD-4233-A791-207FAB995BA0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수집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276744-C090-4A80-ADF6-964DCA15CA5D}"/>
                </a:ext>
              </a:extLst>
            </p:cNvPr>
            <p:cNvSpPr/>
            <p:nvPr/>
          </p:nvSpPr>
          <p:spPr>
            <a:xfrm>
              <a:off x="746182" y="4375330"/>
              <a:ext cx="4060778" cy="162170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금광에 최대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수집량를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다 채우면 금광위에 금화 아이콘이 뜬다.</a:t>
              </a:r>
              <a:endParaRPr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누르면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금광중에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뜬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금광의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모두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수집한다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13E3F3-7476-4D58-9DAA-9D7EF1168F9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09F64FD-B15F-496E-B972-C4598C79EF5E}"/>
                </a:ext>
              </a:extLst>
            </p:cNvPr>
            <p:cNvSpPr/>
            <p:nvPr/>
          </p:nvSpPr>
          <p:spPr>
            <a:xfrm>
              <a:off x="654743" y="3918121"/>
              <a:ext cx="4244816" cy="20124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1D5E142-3E48-4BAC-9A05-D90B9C004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3988" y="4446459"/>
            <a:ext cx="1898361" cy="1826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85E0B89-2A3B-4C94-823A-8DE2F76D9519}"/>
              </a:ext>
            </a:extLst>
          </p:cNvPr>
          <p:cNvSpPr/>
          <p:nvPr/>
        </p:nvSpPr>
        <p:spPr>
          <a:xfrm>
            <a:off x="6750937" y="4547578"/>
            <a:ext cx="1817418" cy="152248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D0C31A-82C2-4652-A77D-E2B41C4B49C9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5272391" y="4446459"/>
            <a:ext cx="1478546" cy="8623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금광</a:t>
            </a:r>
          </a:p>
        </p:txBody>
      </p:sp>
    </p:spTree>
    <p:extLst>
      <p:ext uri="{BB962C8B-B14F-4D97-AF65-F5344CB8AC3E}">
        <p14:creationId xmlns:p14="http://schemas.microsoft.com/office/powerpoint/2010/main" val="385431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1E3A844-396E-442B-BD42-86DAC665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46" y="2231515"/>
            <a:ext cx="4680000" cy="2629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29952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57402-9A6D-4494-B888-A03629C1AE50}"/>
              </a:ext>
            </a:extLst>
          </p:cNvPr>
          <p:cNvSpPr/>
          <p:nvPr/>
        </p:nvSpPr>
        <p:spPr>
          <a:xfrm>
            <a:off x="1176875" y="5283065"/>
            <a:ext cx="3833805" cy="85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건설 페이지 우측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도시편집기 버튼을 통해 입장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BDCAD7-3C2E-406A-905D-E67CFE0B24E8}"/>
              </a:ext>
            </a:extLst>
          </p:cNvPr>
          <p:cNvSpPr/>
          <p:nvPr/>
        </p:nvSpPr>
        <p:spPr>
          <a:xfrm>
            <a:off x="1085436" y="5202351"/>
            <a:ext cx="10045824" cy="11003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AC73AF-1628-4CAD-829B-9D77533AC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31" y="2231514"/>
            <a:ext cx="4680000" cy="2629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679340-607B-4ECC-87D3-6C13FCEFA577}"/>
              </a:ext>
            </a:extLst>
          </p:cNvPr>
          <p:cNvSpPr/>
          <p:nvPr/>
        </p:nvSpPr>
        <p:spPr>
          <a:xfrm>
            <a:off x="1183143" y="4009826"/>
            <a:ext cx="380185" cy="41205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AE23D4-109E-4125-B8CE-147024FA9B66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563328" y="3508653"/>
            <a:ext cx="4698576" cy="70719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BC95B07-FC53-4AE4-B4F3-A1846A6730CE}"/>
              </a:ext>
            </a:extLst>
          </p:cNvPr>
          <p:cNvSpPr/>
          <p:nvPr/>
        </p:nvSpPr>
        <p:spPr>
          <a:xfrm>
            <a:off x="10302874" y="2740210"/>
            <a:ext cx="935397" cy="4522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300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981EB-1CEB-4D67-8BEB-EAC7BE14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E6745-5688-4B57-A056-7B80B978F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>
                <a:ea typeface="+mn-lt"/>
                <a:cs typeface="+mn-lt"/>
                <a:hlinkClick r:id="rId2"/>
              </a:rPr>
              <a:t>https://gall.dcinside.com/mgallery/board/view/?id=rok&amp;no=3619</a:t>
            </a:r>
            <a:r>
              <a:rPr lang="ko-KR">
                <a:ea typeface="+mn-lt"/>
                <a:cs typeface="+mn-lt"/>
              </a:rPr>
              <a:t> 시청 레벨 조건</a:t>
            </a:r>
          </a:p>
          <a:p>
            <a:r>
              <a:rPr lang="ko-KR">
                <a:ea typeface="+mn-lt"/>
                <a:cs typeface="+mn-lt"/>
                <a:hlinkClick r:id="rId3"/>
              </a:rPr>
              <a:t>https://riseofkingdoms.fandom.com/wiki/Buildings</a:t>
            </a:r>
            <a:endParaRPr lang="ko-KR" altLang="en-US">
              <a:ea typeface="+mn-lt"/>
              <a:cs typeface="+mn-lt"/>
            </a:endParaRPr>
          </a:p>
          <a:p>
            <a:r>
              <a:rPr lang="en-US" altLang="ko-KR">
                <a:ea typeface="+mn-lt"/>
                <a:cs typeface="+mn-lt"/>
                <a:hlinkClick r:id="rId4"/>
              </a:rPr>
              <a:t>https://docs.google.com/spreadsheets/d/1D07xuQSkcAKnIH7A41y35kjvXx9PpJMJESJoc5D7Go0/edit#gid=265143615</a:t>
            </a:r>
            <a:endParaRPr lang="ko-KR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61C66-F87D-4BF0-9C7D-AA6358DD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140</a:t>
            </a:fld>
            <a:endParaRPr lang="ko-KR" altLang="en-US"/>
          </a:p>
        </p:txBody>
      </p:sp>
      <p:pic>
        <p:nvPicPr>
          <p:cNvPr id="7" name="그림 7" descr="잔디, 테이블, 장난감, 방이(가) 표시된 사진&#10;&#10;매우 높은 신뢰도로 생성된 설명">
            <a:extLst>
              <a:ext uri="{FF2B5EF4-FFF2-40B4-BE49-F238E27FC236}">
                <a16:creationId xmlns:a16="http://schemas.microsoft.com/office/drawing/2014/main" id="{CCA1EDA4-9EDD-40FF-885C-585125C32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532" y="4452805"/>
            <a:ext cx="2611329" cy="120502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7BF2C5-5172-4246-917A-950BCBFC1F44}"/>
              </a:ext>
            </a:extLst>
          </p:cNvPr>
          <p:cNvCxnSpPr/>
          <p:nvPr/>
        </p:nvCxnSpPr>
        <p:spPr>
          <a:xfrm>
            <a:off x="6296025" y="5143500"/>
            <a:ext cx="15335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5" descr="작은, 앉아있는, 테이블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EE0156C5-FA92-4E08-86C1-9ADA5BE08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013" y="5032903"/>
            <a:ext cx="2743200" cy="126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95408B10-3EB0-4F7C-BE61-0EC2F6204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3" y="2096022"/>
            <a:ext cx="5220000" cy="2932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679340-607B-4ECC-87D3-6C13FCEFA577}"/>
              </a:ext>
            </a:extLst>
          </p:cNvPr>
          <p:cNvSpPr/>
          <p:nvPr/>
        </p:nvSpPr>
        <p:spPr>
          <a:xfrm>
            <a:off x="1877553" y="4420479"/>
            <a:ext cx="921470" cy="41205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BF630AC-2C75-4A5A-93CB-928FA478CF10}"/>
              </a:ext>
            </a:extLst>
          </p:cNvPr>
          <p:cNvSpPr/>
          <p:nvPr/>
        </p:nvSpPr>
        <p:spPr>
          <a:xfrm>
            <a:off x="2970748" y="4420479"/>
            <a:ext cx="921470" cy="41205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11C86F7-FC7F-4867-8C64-92EFEEE70C90}"/>
              </a:ext>
            </a:extLst>
          </p:cNvPr>
          <p:cNvSpPr/>
          <p:nvPr/>
        </p:nvSpPr>
        <p:spPr>
          <a:xfrm>
            <a:off x="4063943" y="4420479"/>
            <a:ext cx="921470" cy="41205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29952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57402-9A6D-4494-B888-A03629C1AE50}"/>
              </a:ext>
            </a:extLst>
          </p:cNvPr>
          <p:cNvSpPr/>
          <p:nvPr/>
        </p:nvSpPr>
        <p:spPr>
          <a:xfrm>
            <a:off x="6347788" y="2381438"/>
            <a:ext cx="5105571" cy="21051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총 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3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개의 배치저장이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가능하다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수정버튼을 통해 편집모드로 입장한다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복사버튼으로 선택된 배치를 다른 배치에 복사한다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적용버튼을 눌러 선택된 배치로 적용한다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BDCAD7-3C2E-406A-905D-E67CFE0B24E8}"/>
              </a:ext>
            </a:extLst>
          </p:cNvPr>
          <p:cNvSpPr/>
          <p:nvPr/>
        </p:nvSpPr>
        <p:spPr>
          <a:xfrm>
            <a:off x="6251269" y="2096023"/>
            <a:ext cx="5298610" cy="29327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821483" y="1341315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</a:p>
        </p:txBody>
      </p:sp>
    </p:spTree>
    <p:extLst>
      <p:ext uri="{BB962C8B-B14F-4D97-AF65-F5344CB8AC3E}">
        <p14:creationId xmlns:p14="http://schemas.microsoft.com/office/powerpoint/2010/main" val="366805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29952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57402-9A6D-4494-B888-A03629C1AE50}"/>
              </a:ext>
            </a:extLst>
          </p:cNvPr>
          <p:cNvSpPr/>
          <p:nvPr/>
        </p:nvSpPr>
        <p:spPr>
          <a:xfrm>
            <a:off x="6611741" y="2096023"/>
            <a:ext cx="5105571" cy="335168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현재 가지고 있는 건물을 배치 가능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삭제모드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전부철거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전부이동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공유 등 다양한 편의기능 제공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건물을 전부 배치된 페이지만 적용가능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 배치 미완료시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‘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나중에 완성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’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버튼으로 임시 저장이 가능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‘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나중에 완성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’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은 모든 건물을 배치하면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‘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배치 저장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’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버튼으로 변경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BDCAD7-3C2E-406A-905D-E67CFE0B24E8}"/>
              </a:ext>
            </a:extLst>
          </p:cNvPr>
          <p:cNvSpPr/>
          <p:nvPr/>
        </p:nvSpPr>
        <p:spPr>
          <a:xfrm>
            <a:off x="6515222" y="2096023"/>
            <a:ext cx="5298610" cy="338939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30464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편집모드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E7D97-F4FC-4F51-A33D-E037F4C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8" y="2096023"/>
            <a:ext cx="6025442" cy="3385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827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2CA01-07AC-43FC-B9B6-75770C1BBC7E}"/>
              </a:ext>
            </a:extLst>
          </p:cNvPr>
          <p:cNvSpPr/>
          <p:nvPr/>
        </p:nvSpPr>
        <p:spPr>
          <a:xfrm>
            <a:off x="4390651" y="3271286"/>
            <a:ext cx="2314949" cy="42561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41083-481C-4710-A914-2DBF08BA77F5}"/>
              </a:ext>
            </a:extLst>
          </p:cNvPr>
          <p:cNvSpPr/>
          <p:nvPr/>
        </p:nvSpPr>
        <p:spPr>
          <a:xfrm>
            <a:off x="4890849" y="3697863"/>
            <a:ext cx="1448991" cy="31978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077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EBE74D-148D-459D-8641-8515911E28DA}"/>
              </a:ext>
            </a:extLst>
          </p:cNvPr>
          <p:cNvSpPr txBox="1"/>
          <p:nvPr/>
        </p:nvSpPr>
        <p:spPr>
          <a:xfrm>
            <a:off x="953357" y="2187857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시청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57402-9A6D-4494-B888-A03629C1AE50}"/>
              </a:ext>
            </a:extLst>
          </p:cNvPr>
          <p:cNvSpPr/>
          <p:nvPr/>
        </p:nvSpPr>
        <p:spPr>
          <a:xfrm>
            <a:off x="1044797" y="2644887"/>
            <a:ext cx="5094798" cy="168969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레벨에 따라 도시의 시대를 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결정한다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 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 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석기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 -&gt;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청동기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 -&gt;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철기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 -&gt;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암흑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 -&gt;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봉건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)</a:t>
            </a:r>
            <a:endParaRPr lang="en-US" altLang="ko-KR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/>
              <a:ea typeface="돋움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총 부대 인원과 부대 파견대열 개수를 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결정.</a:t>
            </a:r>
            <a:br>
              <a:rPr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</a:b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81F4141-1E6F-4B0D-9CFF-5C9F23B50182}"/>
              </a:ext>
            </a:extLst>
          </p:cNvPr>
          <p:cNvCxnSpPr>
            <a:cxnSpLocks/>
          </p:cNvCxnSpPr>
          <p:nvPr/>
        </p:nvCxnSpPr>
        <p:spPr>
          <a:xfrm>
            <a:off x="1044797" y="2587967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BDCAD7-3C2E-406A-905D-E67CFE0B24E8}"/>
              </a:ext>
            </a:extLst>
          </p:cNvPr>
          <p:cNvSpPr/>
          <p:nvPr/>
        </p:nvSpPr>
        <p:spPr>
          <a:xfrm>
            <a:off x="938980" y="2187677"/>
            <a:ext cx="5277678" cy="25754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3" descr="케이크, 장난감, 생일, 기차이(가) 표시된 사진&#10;&#10;매우 높은 신뢰도로 생성된 설명">
            <a:extLst>
              <a:ext uri="{FF2B5EF4-FFF2-40B4-BE49-F238E27FC236}">
                <a16:creationId xmlns:a16="http://schemas.microsoft.com/office/drawing/2014/main" id="{38DB668F-F47D-48FF-BCAA-0353423CE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79" y="1422686"/>
            <a:ext cx="4279490" cy="354166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28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1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기본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pic>
        <p:nvPicPr>
          <p:cNvPr id="4" name="그림 10" descr="잔디, 장난감, 테이블, 물품이(가) 표시된 사진&#10;&#10;매우 높은 신뢰도로 생성된 설명">
            <a:extLst>
              <a:ext uri="{FF2B5EF4-FFF2-40B4-BE49-F238E27FC236}">
                <a16:creationId xmlns:a16="http://schemas.microsoft.com/office/drawing/2014/main" id="{6D9917DE-07DA-408D-BA28-58111840C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9" t="12121" r="24791" b="11039"/>
          <a:stretch/>
        </p:blipFill>
        <p:spPr>
          <a:xfrm>
            <a:off x="2733936" y="2410453"/>
            <a:ext cx="3779924" cy="28984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29C488-2DFE-45AC-B38A-B85CA07A5015}"/>
              </a:ext>
            </a:extLst>
          </p:cNvPr>
          <p:cNvSpPr/>
          <p:nvPr/>
        </p:nvSpPr>
        <p:spPr>
          <a:xfrm>
            <a:off x="3806500" y="4316906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9DB9B46-F724-4E91-B8A2-6C8BC62BC76B}"/>
              </a:ext>
            </a:extLst>
          </p:cNvPr>
          <p:cNvSpPr/>
          <p:nvPr/>
        </p:nvSpPr>
        <p:spPr>
          <a:xfrm>
            <a:off x="4715338" y="4303073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1F42BFE-CAE4-47A7-AB4C-E23DEAEFEEEC}"/>
              </a:ext>
            </a:extLst>
          </p:cNvPr>
          <p:cNvCxnSpPr>
            <a:cxnSpLocks/>
            <a:stCxn id="3" idx="0"/>
            <a:endCxn id="32" idx="1"/>
          </p:cNvCxnSpPr>
          <p:nvPr/>
        </p:nvCxnSpPr>
        <p:spPr>
          <a:xfrm rot="5400000" flipH="1" flipV="1">
            <a:off x="4890057" y="2113956"/>
            <a:ext cx="1528093" cy="287780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94D9699-581E-40FC-B387-EBF2C96F5732}"/>
              </a:ext>
            </a:extLst>
          </p:cNvPr>
          <p:cNvSpPr/>
          <p:nvPr/>
        </p:nvSpPr>
        <p:spPr>
          <a:xfrm>
            <a:off x="5532736" y="4053114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FB7DEC-0AB3-47E8-BC3B-08BEC745C13E}"/>
              </a:ext>
            </a:extLst>
          </p:cNvPr>
          <p:cNvCxnSpPr>
            <a:cxnSpLocks/>
            <a:stCxn id="24" idx="0"/>
            <a:endCxn id="33" idx="1"/>
          </p:cNvCxnSpPr>
          <p:nvPr/>
        </p:nvCxnSpPr>
        <p:spPr>
          <a:xfrm rot="5400000" flipH="1" flipV="1">
            <a:off x="5709436" y="2919502"/>
            <a:ext cx="798173" cy="196897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DC4EDDB-AB06-4AB5-AA03-8D3C1B786674}"/>
              </a:ext>
            </a:extLst>
          </p:cNvPr>
          <p:cNvCxnSpPr>
            <a:cxnSpLocks/>
            <a:stCxn id="22" idx="3"/>
            <a:endCxn id="34" idx="1"/>
          </p:cNvCxnSpPr>
          <p:nvPr/>
        </p:nvCxnSpPr>
        <p:spPr>
          <a:xfrm flipV="1">
            <a:off x="6350134" y="4220987"/>
            <a:ext cx="733286" cy="28174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BAFBC-3F3D-4709-8638-3E527CE65D36}"/>
              </a:ext>
            </a:extLst>
          </p:cNvPr>
          <p:cNvSpPr/>
          <p:nvPr/>
        </p:nvSpPr>
        <p:spPr>
          <a:xfrm>
            <a:off x="7093007" y="2524989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스킨 </a:t>
            </a:r>
            <a:r>
              <a:rPr kumimoji="0" lang="en-US" altLang="ko-KR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 </a:t>
            </a: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명판 변경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DA41DEB-017B-4F00-9D6C-F09FE295754F}"/>
              </a:ext>
            </a:extLst>
          </p:cNvPr>
          <p:cNvSpPr/>
          <p:nvPr/>
        </p:nvSpPr>
        <p:spPr>
          <a:xfrm>
            <a:off x="7093007" y="3241076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AD340C-D4F9-424B-A03B-5B586C644F15}"/>
              </a:ext>
            </a:extLst>
          </p:cNvPr>
          <p:cNvSpPr/>
          <p:nvPr/>
        </p:nvSpPr>
        <p:spPr>
          <a:xfrm>
            <a:off x="7083420" y="3957163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군사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1CBD64-BFF0-49E5-94CC-206F2F0586A1}"/>
              </a:ext>
            </a:extLst>
          </p:cNvPr>
          <p:cNvSpPr/>
          <p:nvPr/>
        </p:nvSpPr>
        <p:spPr>
          <a:xfrm>
            <a:off x="7093007" y="18089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B6BE35C-EF30-4F2B-B0F4-AC19DE8B7D95}"/>
              </a:ext>
            </a:extLst>
          </p:cNvPr>
          <p:cNvCxnSpPr>
            <a:cxnSpLocks/>
            <a:stCxn id="51" idx="0"/>
            <a:endCxn id="46" idx="1"/>
          </p:cNvCxnSpPr>
          <p:nvPr/>
        </p:nvCxnSpPr>
        <p:spPr>
          <a:xfrm rot="5400000" flipH="1" flipV="1">
            <a:off x="4233247" y="1201728"/>
            <a:ext cx="1988762" cy="373075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791D482-DFE3-40E7-8707-DB67B87BCC85}"/>
              </a:ext>
            </a:extLst>
          </p:cNvPr>
          <p:cNvSpPr/>
          <p:nvPr/>
        </p:nvSpPr>
        <p:spPr>
          <a:xfrm>
            <a:off x="2953550" y="4061488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6396CC40-6D0B-4139-9F5D-9C2CEE6B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92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1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도시 </a:t>
            </a: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ko-KR" altLang="en-US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건물 이동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도시 편집기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lvl="0" indent="-342900">
              <a:buAutoNum type="arabicPeriod"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</a:t>
            </a:r>
            <a:endParaRPr lang="en-US" altLang="ko-KR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lvl="0" indent="-342900">
              <a:buAutoNum type="arabicPeriod"/>
            </a:pPr>
            <a:r>
              <a:rPr kumimoji="0" lang="ko-KR" altLang="en-US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경제</a:t>
            </a:r>
            <a:endParaRPr kumimoji="0" lang="en-US" altLang="ko-KR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/>
              <a:ea typeface="돋움"/>
            </a:endParaRPr>
          </a:p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군사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장식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</a:t>
            </a: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503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C73ED-E268-4344-B0B5-3DC8697BB882}"/>
              </a:ext>
            </a:extLst>
          </p:cNvPr>
          <p:cNvGrpSpPr/>
          <p:nvPr/>
        </p:nvGrpSpPr>
        <p:grpSpPr>
          <a:xfrm>
            <a:off x="354734" y="1961746"/>
            <a:ext cx="5277678" cy="3730150"/>
            <a:chOff x="1071058" y="4980682"/>
            <a:chExt cx="5277678" cy="35703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0EAC8-82F5-41A7-8CBF-C7FDA238F84C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정보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21930C-4C61-4A58-8D5A-684FA2BF29B2}"/>
                </a:ext>
              </a:extLst>
            </p:cNvPr>
            <p:cNvSpPr/>
            <p:nvPr/>
          </p:nvSpPr>
          <p:spPr>
            <a:xfrm>
              <a:off x="1162498" y="5437713"/>
              <a:ext cx="5094798" cy="293618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시대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부대 인원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-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최대 보유 가능한 부대 인원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부대 파견 대열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-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도시밖으로 동시에 파견 가능한 대열 수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전투력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건물크기는 9 * 9타일 이다.</a:t>
              </a:r>
              <a:endParaRPr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90D119C-200F-44A6-BC54-DBA4B34A66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4123B5-8768-4612-950A-8ADBCA98F0D1}"/>
                </a:ext>
              </a:extLst>
            </p:cNvPr>
            <p:cNvSpPr/>
            <p:nvPr/>
          </p:nvSpPr>
          <p:spPr>
            <a:xfrm>
              <a:off x="1085435" y="4982589"/>
              <a:ext cx="5263301" cy="356846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736162-703D-4679-AD65-B69B5040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892" y="1961745"/>
            <a:ext cx="5913120" cy="3726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2D217651-7E46-488F-809B-39D41731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0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C73ED-E268-4344-B0B5-3DC8697BB882}"/>
              </a:ext>
            </a:extLst>
          </p:cNvPr>
          <p:cNvGrpSpPr/>
          <p:nvPr/>
        </p:nvGrpSpPr>
        <p:grpSpPr>
          <a:xfrm>
            <a:off x="570037" y="1968761"/>
            <a:ext cx="5277678" cy="2859025"/>
            <a:chOff x="1071058" y="4980682"/>
            <a:chExt cx="5277678" cy="19126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0EAC8-82F5-41A7-8CBF-C7FDA238F84C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스킨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명판 변경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21930C-4C61-4A58-8D5A-684FA2BF29B2}"/>
                </a:ext>
              </a:extLst>
            </p:cNvPr>
            <p:cNvSpPr/>
            <p:nvPr/>
          </p:nvSpPr>
          <p:spPr>
            <a:xfrm>
              <a:off x="1162498" y="5437713"/>
              <a:ext cx="5094798" cy="12741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시청의 스킨 변경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   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도시의 스킨이 바뀌는지 확인 못함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)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도시 명판 변경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90D119C-200F-44A6-BC54-DBA4B34A66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4123B5-8768-4612-950A-8ADBCA98F0D1}"/>
                </a:ext>
              </a:extLst>
            </p:cNvPr>
            <p:cNvSpPr/>
            <p:nvPr/>
          </p:nvSpPr>
          <p:spPr>
            <a:xfrm>
              <a:off x="1085435" y="4982589"/>
              <a:ext cx="5263301" cy="191076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2" name="그림 21" descr="테이블, 장난감, 파란색, 묶음이(가) 표시된 사진&#10;&#10;매우 높은 신뢰도로 생성된 설명">
            <a:extLst>
              <a:ext uri="{FF2B5EF4-FFF2-40B4-BE49-F238E27FC236}">
                <a16:creationId xmlns:a16="http://schemas.microsoft.com/office/drawing/2014/main" id="{5EA5CB77-130C-4435-B181-46EDA5657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3"/>
          <a:stretch/>
        </p:blipFill>
        <p:spPr>
          <a:xfrm>
            <a:off x="6001732" y="2011610"/>
            <a:ext cx="5867400" cy="2834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945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C73ED-E268-4344-B0B5-3DC8697BB882}"/>
              </a:ext>
            </a:extLst>
          </p:cNvPr>
          <p:cNvGrpSpPr/>
          <p:nvPr/>
        </p:nvGrpSpPr>
        <p:grpSpPr>
          <a:xfrm>
            <a:off x="263455" y="1699491"/>
            <a:ext cx="5277678" cy="2046605"/>
            <a:chOff x="1071058" y="4980682"/>
            <a:chExt cx="5277678" cy="230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0EAC8-82F5-41A7-8CBF-C7FDA238F84C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21930C-4C61-4A58-8D5A-684FA2BF29B2}"/>
                </a:ext>
              </a:extLst>
            </p:cNvPr>
            <p:cNvSpPr/>
            <p:nvPr/>
          </p:nvSpPr>
          <p:spPr>
            <a:xfrm>
              <a:off x="1162498" y="5437713"/>
              <a:ext cx="5094798" cy="12741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시청의 레벨을 올립니다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부대 인원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부대 파견 대열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전투력이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업그레이드에는 일정 자원이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소모된다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90D119C-200F-44A6-BC54-DBA4B34A66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4123B5-8768-4612-950A-8ADBCA98F0D1}"/>
                </a:ext>
              </a:extLst>
            </p:cNvPr>
            <p:cNvSpPr/>
            <p:nvPr/>
          </p:nvSpPr>
          <p:spPr>
            <a:xfrm>
              <a:off x="1085435" y="4982590"/>
              <a:ext cx="5263301" cy="23027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BF6550-FBAE-4BA9-AD9F-9B730E0C43A8}"/>
              </a:ext>
            </a:extLst>
          </p:cNvPr>
          <p:cNvGrpSpPr/>
          <p:nvPr/>
        </p:nvGrpSpPr>
        <p:grpSpPr>
          <a:xfrm>
            <a:off x="263455" y="3912848"/>
            <a:ext cx="5277678" cy="1746614"/>
            <a:chOff x="1071058" y="4980682"/>
            <a:chExt cx="5277678" cy="17466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65DD89-7A5F-46B6-BF73-CD3CF9ACDE35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 선행 조건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66D9C6-2838-4907-8517-5778634ED4B7}"/>
                </a:ext>
              </a:extLst>
            </p:cNvPr>
            <p:cNvSpPr/>
            <p:nvPr/>
          </p:nvSpPr>
          <p:spPr>
            <a:xfrm>
              <a:off x="1162498" y="5437713"/>
              <a:ext cx="5094798" cy="8586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업그레이드는 조건이 만족되어야 가능합니다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시청 업그레이드 플로우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링크 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42F1B15-2ACB-421B-8F30-AFFB12E84DF1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8E7031-BD4C-484C-85F5-F532D5308D30}"/>
                </a:ext>
              </a:extLst>
            </p:cNvPr>
            <p:cNvSpPr/>
            <p:nvPr/>
          </p:nvSpPr>
          <p:spPr>
            <a:xfrm>
              <a:off x="1085435" y="4982589"/>
              <a:ext cx="5263301" cy="174470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83CCF10-C58D-489A-A222-E52EE432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23" y="1694956"/>
            <a:ext cx="6204936" cy="3902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래픽 18" descr="뒤로 RTL">
            <a:hlinkClick r:id="rId4" action="ppaction://hlinksldjump"/>
            <a:extLst>
              <a:ext uri="{FF2B5EF4-FFF2-40B4-BE49-F238E27FC236}">
                <a16:creationId xmlns:a16="http://schemas.microsoft.com/office/drawing/2014/main" id="{096AAD80-6661-43F0-891D-DD4599A82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121" y="4899054"/>
            <a:ext cx="257761" cy="2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C73ED-E268-4344-B0B5-3DC8697BB882}"/>
              </a:ext>
            </a:extLst>
          </p:cNvPr>
          <p:cNvGrpSpPr/>
          <p:nvPr/>
        </p:nvGrpSpPr>
        <p:grpSpPr>
          <a:xfrm>
            <a:off x="554371" y="2608927"/>
            <a:ext cx="5277678" cy="1667779"/>
            <a:chOff x="1071058" y="4980682"/>
            <a:chExt cx="5277678" cy="16677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0EAC8-82F5-41A7-8CBF-C7FDA238F84C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경제 버프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21930C-4C61-4A58-8D5A-684FA2BF29B2}"/>
                </a:ext>
              </a:extLst>
            </p:cNvPr>
            <p:cNvSpPr/>
            <p:nvPr/>
          </p:nvSpPr>
          <p:spPr>
            <a:xfrm>
              <a:off x="1162498" y="5437713"/>
              <a:ext cx="5094798" cy="11428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건물 관련 버프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(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건설속도 연구속도 등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)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자원 관련 버프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(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생산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속도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채집속도 등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)</a:t>
              </a:r>
              <a:endParaRPr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행동력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 관련 버프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90D119C-200F-44A6-BC54-DBA4B34A66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4123B5-8768-4612-950A-8ADBCA98F0D1}"/>
                </a:ext>
              </a:extLst>
            </p:cNvPr>
            <p:cNvSpPr/>
            <p:nvPr/>
          </p:nvSpPr>
          <p:spPr>
            <a:xfrm>
              <a:off x="1085435" y="4982590"/>
              <a:ext cx="5263301" cy="166587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BF6550-FBAE-4BA9-AD9F-9B730E0C43A8}"/>
              </a:ext>
            </a:extLst>
          </p:cNvPr>
          <p:cNvGrpSpPr/>
          <p:nvPr/>
        </p:nvGrpSpPr>
        <p:grpSpPr>
          <a:xfrm>
            <a:off x="554371" y="4477929"/>
            <a:ext cx="5277678" cy="1969240"/>
            <a:chOff x="1071058" y="4980682"/>
            <a:chExt cx="5277678" cy="19692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65DD89-7A5F-46B6-BF73-CD3CF9ACDE35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군사 버프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66D9C6-2838-4907-8517-5778634ED4B7}"/>
                </a:ext>
              </a:extLst>
            </p:cNvPr>
            <p:cNvSpPr/>
            <p:nvPr/>
          </p:nvSpPr>
          <p:spPr>
            <a:xfrm>
              <a:off x="1162498" y="5437713"/>
              <a:ext cx="5094798" cy="15122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부대 인원 버프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유닛 종류별 공격력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방어력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생명력 버프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치료 자원 소모 버프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행군 속도 버프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42F1B15-2ACB-421B-8F30-AFFB12E84DF1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8E7031-BD4C-484C-85F5-F532D5308D30}"/>
                </a:ext>
              </a:extLst>
            </p:cNvPr>
            <p:cNvSpPr/>
            <p:nvPr/>
          </p:nvSpPr>
          <p:spPr>
            <a:xfrm>
              <a:off x="1085435" y="4982589"/>
              <a:ext cx="5263301" cy="196733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1" name="그림 23" descr="컴퓨터, 앉아있는, 검은색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9793F42C-4BD3-475F-A7A4-BE4048318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1" t="7409" r="17202" b="6666"/>
          <a:stretch/>
        </p:blipFill>
        <p:spPr>
          <a:xfrm>
            <a:off x="6359952" y="472318"/>
            <a:ext cx="5050162" cy="2891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그림 25" descr="전자기기, 앉아있는, 표지판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951BAA1F-823B-49F9-B13D-541DD53DD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84" t="7408" r="16742" b="6667"/>
          <a:stretch/>
        </p:blipFill>
        <p:spPr>
          <a:xfrm>
            <a:off x="6359951" y="3571814"/>
            <a:ext cx="5050161" cy="2827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92DE29-76DB-4455-B5CE-52158D5B1962}"/>
              </a:ext>
            </a:extLst>
          </p:cNvPr>
          <p:cNvGrpSpPr/>
          <p:nvPr/>
        </p:nvGrpSpPr>
        <p:grpSpPr>
          <a:xfrm>
            <a:off x="554371" y="1353686"/>
            <a:ext cx="5277678" cy="1055925"/>
            <a:chOff x="1071058" y="4980682"/>
            <a:chExt cx="5277678" cy="10559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E46E57-9A0F-4750-ABAB-43F14188C6AA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시청 </a:t>
              </a:r>
              <a:r>
                <a:rPr lang="ko-KR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▶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버프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13F2535-FB69-4EFE-83F5-E7119A15F69E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현재 적용중인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버프를 표시한다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6034430-081F-43F4-BDB9-202768C229D7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5E1C3F-63CB-44D4-92CF-F3A26EB69138}"/>
                </a:ext>
              </a:extLst>
            </p:cNvPr>
            <p:cNvSpPr/>
            <p:nvPr/>
          </p:nvSpPr>
          <p:spPr>
            <a:xfrm>
              <a:off x="1085435" y="4982590"/>
              <a:ext cx="5263301" cy="105401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D5A7FB1-2C95-4103-BE1E-C46946399B61}"/>
              </a:ext>
            </a:extLst>
          </p:cNvPr>
          <p:cNvCxnSpPr>
            <a:cxnSpLocks/>
          </p:cNvCxnSpPr>
          <p:nvPr/>
        </p:nvCxnSpPr>
        <p:spPr>
          <a:xfrm flipV="1">
            <a:off x="5825897" y="1227519"/>
            <a:ext cx="923696" cy="231975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9F6E70A-8B61-47AA-B840-D45CA31DFDA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832049" y="4780015"/>
            <a:ext cx="832705" cy="68348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896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54FD46-BA67-46F7-94A2-5086BF2FA92B}"/>
              </a:ext>
            </a:extLst>
          </p:cNvPr>
          <p:cNvGrpSpPr/>
          <p:nvPr/>
        </p:nvGrpSpPr>
        <p:grpSpPr>
          <a:xfrm>
            <a:off x="489470" y="1582931"/>
            <a:ext cx="5277678" cy="1467255"/>
            <a:chOff x="1071058" y="4980682"/>
            <a:chExt cx="5277678" cy="14672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0EAC8-82F5-41A7-8CBF-C7FDA238F84C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21930C-4C61-4A58-8D5A-684FA2BF29B2}"/>
                </a:ext>
              </a:extLst>
            </p:cNvPr>
            <p:cNvSpPr/>
            <p:nvPr/>
          </p:nvSpPr>
          <p:spPr>
            <a:xfrm>
              <a:off x="1162498" y="5437713"/>
              <a:ext cx="5094798" cy="86786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외부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병력의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공격으로부터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도시의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건물과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자원들을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보호한다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90D119C-200F-44A6-BC54-DBA4B34A66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4123B5-8768-4612-950A-8ADBCA98F0D1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성벽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583A88-A64B-4DF5-A8B4-0CAA1081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52" b="12281"/>
          <a:stretch/>
        </p:blipFill>
        <p:spPr>
          <a:xfrm>
            <a:off x="6441800" y="1582931"/>
            <a:ext cx="4985741" cy="3723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CB5F38-C043-4285-9B3D-8766C5EB823D}"/>
              </a:ext>
            </a:extLst>
          </p:cNvPr>
          <p:cNvGrpSpPr/>
          <p:nvPr/>
        </p:nvGrpSpPr>
        <p:grpSpPr>
          <a:xfrm>
            <a:off x="489470" y="3240392"/>
            <a:ext cx="5277678" cy="2069482"/>
            <a:chOff x="1071058" y="4980682"/>
            <a:chExt cx="5277678" cy="14672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65C897-35F3-481E-B400-A2F3261B80E4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경계탑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EFF656-5EFE-475F-9416-2590B021FB76}"/>
                </a:ext>
              </a:extLst>
            </p:cNvPr>
            <p:cNvSpPr/>
            <p:nvPr/>
          </p:nvSpPr>
          <p:spPr>
            <a:xfrm>
              <a:off x="1162498" y="5437713"/>
              <a:ext cx="5094798" cy="90340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외부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병력의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공격으로부터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도시의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건물과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자원들을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보호한다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방어를 위해 외적을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공격한다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812C111-8A21-4D47-93A3-CAB6A44F1305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B0DEDC7-8458-41D6-8090-9BD0303E85F8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8807AA-F0EC-43C5-9724-026542F94788}"/>
              </a:ext>
            </a:extLst>
          </p:cNvPr>
          <p:cNvSpPr/>
          <p:nvPr/>
        </p:nvSpPr>
        <p:spPr>
          <a:xfrm>
            <a:off x="8197707" y="4452620"/>
            <a:ext cx="561507" cy="7013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78F8744-017F-49AA-A4DE-94BA0D5ADB5E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5750203" y="4124962"/>
            <a:ext cx="2447504" cy="67832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08D3C90-7E2E-46BA-92B2-04FD43200CD1}"/>
              </a:ext>
            </a:extLst>
          </p:cNvPr>
          <p:cNvCxnSpPr>
            <a:cxnSpLocks/>
          </p:cNvCxnSpPr>
          <p:nvPr/>
        </p:nvCxnSpPr>
        <p:spPr>
          <a:xfrm flipH="1" flipV="1">
            <a:off x="5767148" y="2317512"/>
            <a:ext cx="3538142" cy="127344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691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성벽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7604E-5211-43DC-8528-64FCE5667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9" y="2174551"/>
            <a:ext cx="3307410" cy="3188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AC15D93-1C46-4ECA-AD6E-B5354C4BFD75}"/>
              </a:ext>
            </a:extLst>
          </p:cNvPr>
          <p:cNvSpPr/>
          <p:nvPr/>
        </p:nvSpPr>
        <p:spPr>
          <a:xfrm>
            <a:off x="2061355" y="4256130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71CEA6-1C69-4EB4-88B0-6D5534A513D5}"/>
              </a:ext>
            </a:extLst>
          </p:cNvPr>
          <p:cNvSpPr/>
          <p:nvPr/>
        </p:nvSpPr>
        <p:spPr>
          <a:xfrm>
            <a:off x="3080604" y="4072987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2A9C459-F95E-4807-A355-1A8A31001C9F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3320081" y="2566479"/>
            <a:ext cx="839624" cy="25396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D86DF42-CC00-44FA-828F-E84BDC4C01CD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3898002" y="4522603"/>
            <a:ext cx="1088777" cy="41704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70A3EA24-DE5F-448A-A55C-1B2448D55A58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2024239" y="1074029"/>
            <a:ext cx="2412061" cy="35589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40C906-74D9-4034-BC53-442D82C380A1}"/>
              </a:ext>
            </a:extLst>
          </p:cNvPr>
          <p:cNvSpPr/>
          <p:nvPr/>
        </p:nvSpPr>
        <p:spPr>
          <a:xfrm>
            <a:off x="1042107" y="4059522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BAE8FCA-01A3-48B9-A206-B34178209CFB}"/>
              </a:ext>
            </a:extLst>
          </p:cNvPr>
          <p:cNvGrpSpPr/>
          <p:nvPr/>
        </p:nvGrpSpPr>
        <p:grpSpPr>
          <a:xfrm>
            <a:off x="5117405" y="1471880"/>
            <a:ext cx="5277678" cy="1467255"/>
            <a:chOff x="1071058" y="4980682"/>
            <a:chExt cx="5277678" cy="146725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FB547C-5100-4736-AFEC-F45896FD121A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정보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1872326-92A0-406B-BA58-D2997ACB45E6}"/>
                </a:ext>
              </a:extLst>
            </p:cNvPr>
            <p:cNvSpPr/>
            <p:nvPr/>
          </p:nvSpPr>
          <p:spPr>
            <a:xfrm>
              <a:off x="1162498" y="5437713"/>
              <a:ext cx="5094798" cy="8586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성벽 최대 내구력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전투력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성벽 설명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6F81764-7A10-428F-B7AC-E039633561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4A20299-09DE-4645-98B9-D8F466B00FE6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C6390A5-59F2-4B5E-AC26-068B6F181B18}"/>
              </a:ext>
            </a:extLst>
          </p:cNvPr>
          <p:cNvGrpSpPr/>
          <p:nvPr/>
        </p:nvGrpSpPr>
        <p:grpSpPr>
          <a:xfrm>
            <a:off x="5117405" y="3216451"/>
            <a:ext cx="5277678" cy="1172525"/>
            <a:chOff x="1071058" y="4980682"/>
            <a:chExt cx="5277678" cy="117252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BB8FE1-3A4D-4BEF-B00A-972CC32A7F64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C898C33-BA4F-4A2F-90EC-0A398FBEB327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 최대 내구력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전투력 증가  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59440E8-1F7A-4772-9377-93171A8011A3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6F91DB-CB79-4BC1-8F39-83737AA9DFE2}"/>
                </a:ext>
              </a:extLst>
            </p:cNvPr>
            <p:cNvSpPr/>
            <p:nvPr/>
          </p:nvSpPr>
          <p:spPr>
            <a:xfrm>
              <a:off x="1085435" y="4982589"/>
              <a:ext cx="5263301" cy="11706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A6E584-9635-43CC-824A-2DFBFC98045D}"/>
              </a:ext>
            </a:extLst>
          </p:cNvPr>
          <p:cNvGrpSpPr/>
          <p:nvPr/>
        </p:nvGrpSpPr>
        <p:grpSpPr>
          <a:xfrm>
            <a:off x="5117405" y="4740422"/>
            <a:ext cx="5277678" cy="1467255"/>
            <a:chOff x="1071058" y="4980682"/>
            <a:chExt cx="5277678" cy="146725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5436C21-D886-4F95-A216-B6B8B9C2E7F8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58C4156-E43A-484F-AD50-82D141B6D21A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사령관을 배치해 성벽을 방어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??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DD1CC23-3A5B-419C-9981-C81A1AF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AE2C752-E02B-461F-9E0C-204F9544EAC6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353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성벽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C6390A5-59F2-4B5E-AC26-068B6F181B18}"/>
              </a:ext>
            </a:extLst>
          </p:cNvPr>
          <p:cNvGrpSpPr/>
          <p:nvPr/>
        </p:nvGrpSpPr>
        <p:grpSpPr>
          <a:xfrm>
            <a:off x="348201" y="1895651"/>
            <a:ext cx="5277678" cy="1172525"/>
            <a:chOff x="1071058" y="4980682"/>
            <a:chExt cx="5277678" cy="117252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BB8FE1-3A4D-4BEF-B00A-972CC32A7F64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효과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C898C33-BA4F-4A2F-90EC-0A398FBEB327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 최대 내구력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전투력 증가  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59440E8-1F7A-4772-9377-93171A8011A3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6F91DB-CB79-4BC1-8F39-83737AA9DFE2}"/>
                </a:ext>
              </a:extLst>
            </p:cNvPr>
            <p:cNvSpPr/>
            <p:nvPr/>
          </p:nvSpPr>
          <p:spPr>
            <a:xfrm>
              <a:off x="1085435" y="4982589"/>
              <a:ext cx="5263301" cy="11706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3C3B5CD-B8E5-4D23-A8F8-2E3C96F78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14" y="1895651"/>
            <a:ext cx="6035041" cy="3805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B925A7-0A45-4EE9-B628-91493F171A15}"/>
              </a:ext>
            </a:extLst>
          </p:cNvPr>
          <p:cNvGrpSpPr/>
          <p:nvPr/>
        </p:nvGrpSpPr>
        <p:grpSpPr>
          <a:xfrm>
            <a:off x="348201" y="3590607"/>
            <a:ext cx="4244816" cy="2091927"/>
            <a:chOff x="654743" y="3918122"/>
            <a:chExt cx="4244816" cy="209192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90FA7B-1C5D-4FE7-AFD9-FE8593DBA0BA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85DB5E-083A-46F6-BC4C-4DD2AE0F3F1B}"/>
                </a:ext>
              </a:extLst>
            </p:cNvPr>
            <p:cNvSpPr/>
            <p:nvPr/>
          </p:nvSpPr>
          <p:spPr>
            <a:xfrm>
              <a:off x="746182" y="4375330"/>
              <a:ext cx="4060778" cy="15122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n-1 → n, if(n&lt;=4)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n-1 → n, if(n&gt;4)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주점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70984CA-7ACE-4AD4-841F-752D2C1B40FD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A5D631-A97E-4899-B2D4-550CFBB2EB56}"/>
                </a:ext>
              </a:extLst>
            </p:cNvPr>
            <p:cNvSpPr/>
            <p:nvPr/>
          </p:nvSpPr>
          <p:spPr>
            <a:xfrm>
              <a:off x="654743" y="3918122"/>
              <a:ext cx="4244816" cy="209192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45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경계탑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C6390A5-59F2-4B5E-AC26-068B6F181B18}"/>
              </a:ext>
            </a:extLst>
          </p:cNvPr>
          <p:cNvGrpSpPr/>
          <p:nvPr/>
        </p:nvGrpSpPr>
        <p:grpSpPr>
          <a:xfrm>
            <a:off x="364893" y="2501822"/>
            <a:ext cx="4457480" cy="1854356"/>
            <a:chOff x="1071058" y="4980682"/>
            <a:chExt cx="4457480" cy="18543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BB8FE1-3A4D-4BEF-B00A-972CC32A7F64}"/>
                </a:ext>
              </a:extLst>
            </p:cNvPr>
            <p:cNvSpPr txBox="1"/>
            <p:nvPr/>
          </p:nvSpPr>
          <p:spPr>
            <a:xfrm>
              <a:off x="1071058" y="4980682"/>
              <a:ext cx="437619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성벽 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C898C33-BA4F-4A2F-90EC-0A398FBEB327}"/>
                </a:ext>
              </a:extLst>
            </p:cNvPr>
            <p:cNvSpPr/>
            <p:nvPr/>
          </p:nvSpPr>
          <p:spPr>
            <a:xfrm>
              <a:off x="1162498" y="5437713"/>
              <a:ext cx="4284759" cy="12741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성벽에 사령관을 주둔시킨다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부사령관은 시청레벨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10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레벨부터 설정 가능하다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.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59440E8-1F7A-4772-9377-93171A8011A3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428475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6F91DB-CB79-4BC1-8F39-83737AA9DFE2}"/>
                </a:ext>
              </a:extLst>
            </p:cNvPr>
            <p:cNvSpPr/>
            <p:nvPr/>
          </p:nvSpPr>
          <p:spPr>
            <a:xfrm>
              <a:off x="1085436" y="4982588"/>
              <a:ext cx="4443102" cy="18524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EBDCC1F-7131-4B8A-B86A-695F24AD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929" y="1762604"/>
            <a:ext cx="5532271" cy="3486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64805E-3171-4B9C-9607-93C9AC73D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1"/>
          <a:stretch/>
        </p:blipFill>
        <p:spPr>
          <a:xfrm>
            <a:off x="5070823" y="2939261"/>
            <a:ext cx="1522497" cy="35120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8E7A7FB-BE9E-401B-A864-E039D5CF7251}"/>
              </a:ext>
            </a:extLst>
          </p:cNvPr>
          <p:cNvCxnSpPr>
            <a:cxnSpLocks/>
            <a:stCxn id="20" idx="1"/>
            <a:endCxn id="4" idx="3"/>
          </p:cNvCxnSpPr>
          <p:nvPr/>
        </p:nvCxnSpPr>
        <p:spPr>
          <a:xfrm rot="10800000" flipV="1">
            <a:off x="6593321" y="2483454"/>
            <a:ext cx="457791" cy="22118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BB66A9-552D-4CB3-AF6E-0DC12484ADD0}"/>
              </a:ext>
            </a:extLst>
          </p:cNvPr>
          <p:cNvSpPr/>
          <p:nvPr/>
        </p:nvSpPr>
        <p:spPr>
          <a:xfrm>
            <a:off x="7051111" y="2143760"/>
            <a:ext cx="675646" cy="67938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FF0000"/>
                </a:solidFill>
              </a:rPr>
              <a:t>주</a:t>
            </a:r>
            <a:endParaRPr lang="en-US" altLang="ko-KR" sz="1100">
              <a:solidFill>
                <a:srgbClr val="FF0000"/>
              </a:solidFill>
            </a:endParaRPr>
          </a:p>
          <a:p>
            <a:pPr algn="ctr"/>
            <a:r>
              <a:rPr lang="ko-KR" altLang="en-US" sz="1100">
                <a:solidFill>
                  <a:srgbClr val="FF0000"/>
                </a:solidFill>
              </a:rPr>
              <a:t>사령관</a:t>
            </a:r>
          </a:p>
        </p:txBody>
      </p:sp>
    </p:spTree>
    <p:extLst>
      <p:ext uri="{BB962C8B-B14F-4D97-AF65-F5344CB8AC3E}">
        <p14:creationId xmlns:p14="http://schemas.microsoft.com/office/powerpoint/2010/main" val="2541187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E0041A-427B-4469-8AC8-EC628E45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3" y="2103727"/>
            <a:ext cx="3185617" cy="3185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경계탑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AC15D93-1C46-4ECA-AD6E-B5354C4BFD75}"/>
              </a:ext>
            </a:extLst>
          </p:cNvPr>
          <p:cNvSpPr/>
          <p:nvPr/>
        </p:nvSpPr>
        <p:spPr>
          <a:xfrm>
            <a:off x="2061355" y="4256130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71CEA6-1C69-4EB4-88B0-6D5534A513D5}"/>
              </a:ext>
            </a:extLst>
          </p:cNvPr>
          <p:cNvSpPr/>
          <p:nvPr/>
        </p:nvSpPr>
        <p:spPr>
          <a:xfrm>
            <a:off x="3080604" y="4072987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2A9C459-F95E-4807-A355-1A8A31001C9F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3320081" y="2566479"/>
            <a:ext cx="839624" cy="25396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D86DF42-CC00-44FA-828F-E84BDC4C01CD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3898002" y="4522603"/>
            <a:ext cx="1088777" cy="41704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70A3EA24-DE5F-448A-A55C-1B2448D55A58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2024239" y="1074029"/>
            <a:ext cx="2412061" cy="35589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40C906-74D9-4034-BC53-442D82C380A1}"/>
              </a:ext>
            </a:extLst>
          </p:cNvPr>
          <p:cNvSpPr/>
          <p:nvPr/>
        </p:nvSpPr>
        <p:spPr>
          <a:xfrm>
            <a:off x="1042107" y="4059522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BAE8FCA-01A3-48B9-A206-B34178209CFB}"/>
              </a:ext>
            </a:extLst>
          </p:cNvPr>
          <p:cNvGrpSpPr/>
          <p:nvPr/>
        </p:nvGrpSpPr>
        <p:grpSpPr>
          <a:xfrm>
            <a:off x="5117405" y="1471880"/>
            <a:ext cx="5277678" cy="1467255"/>
            <a:chOff x="1071058" y="4980682"/>
            <a:chExt cx="5277678" cy="146725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FB547C-5100-4736-AFEC-F45896FD121A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정보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1872326-92A0-406B-BA58-D2997ACB45E6}"/>
                </a:ext>
              </a:extLst>
            </p:cNvPr>
            <p:cNvSpPr/>
            <p:nvPr/>
          </p:nvSpPr>
          <p:spPr>
            <a:xfrm>
              <a:off x="1162498" y="5437713"/>
              <a:ext cx="5094798" cy="8586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경계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탑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공격력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생명력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)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건물 설명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6F81764-7A10-428F-B7AC-E039633561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4A20299-09DE-4645-98B9-D8F466B00FE6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C6390A5-59F2-4B5E-AC26-068B6F181B18}"/>
              </a:ext>
            </a:extLst>
          </p:cNvPr>
          <p:cNvGrpSpPr/>
          <p:nvPr/>
        </p:nvGrpSpPr>
        <p:grpSpPr>
          <a:xfrm>
            <a:off x="5117405" y="3216451"/>
            <a:ext cx="5277678" cy="1172525"/>
            <a:chOff x="1071058" y="4980682"/>
            <a:chExt cx="5277678" cy="117252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BB8FE1-3A4D-4BEF-B00A-972CC32A7F64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효과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C898C33-BA4F-4A2F-90EC-0A398FBEB327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경계탑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공격력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생명력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)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증가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59440E8-1F7A-4772-9377-93171A8011A3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6F91DB-CB79-4BC1-8F39-83737AA9DFE2}"/>
                </a:ext>
              </a:extLst>
            </p:cNvPr>
            <p:cNvSpPr/>
            <p:nvPr/>
          </p:nvSpPr>
          <p:spPr>
            <a:xfrm>
              <a:off x="1085435" y="4982589"/>
              <a:ext cx="5263301" cy="11706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A6E584-9635-43CC-824A-2DFBFC98045D}"/>
              </a:ext>
            </a:extLst>
          </p:cNvPr>
          <p:cNvGrpSpPr/>
          <p:nvPr/>
        </p:nvGrpSpPr>
        <p:grpSpPr>
          <a:xfrm>
            <a:off x="5117405" y="4740422"/>
            <a:ext cx="5277678" cy="1467255"/>
            <a:chOff x="1071058" y="4980682"/>
            <a:chExt cx="5277678" cy="146725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5436C21-D886-4F95-A216-B6B8B9C2E7F8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경계탑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58C4156-E43A-484F-AD50-82D141B6D21A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경계탑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현재상태 확인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DD1CC23-3A5B-419C-9981-C81A1AF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AE2C752-E02B-461F-9E0C-204F9544EAC6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86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경계탑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C6390A5-59F2-4B5E-AC26-068B6F181B18}"/>
              </a:ext>
            </a:extLst>
          </p:cNvPr>
          <p:cNvGrpSpPr/>
          <p:nvPr/>
        </p:nvGrpSpPr>
        <p:grpSpPr>
          <a:xfrm>
            <a:off x="276131" y="1858780"/>
            <a:ext cx="5277678" cy="1731226"/>
            <a:chOff x="1071058" y="4980682"/>
            <a:chExt cx="5277678" cy="173122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BB8FE1-3A4D-4BEF-B00A-972CC32A7F64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C898C33-BA4F-4A2F-90EC-0A398FBEB327}"/>
                </a:ext>
              </a:extLst>
            </p:cNvPr>
            <p:cNvSpPr/>
            <p:nvPr/>
          </p:nvSpPr>
          <p:spPr>
            <a:xfrm>
              <a:off x="1162498" y="5437713"/>
              <a:ext cx="5094798" cy="12741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경계탑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공격력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경계탑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생명력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,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전투력이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상승 한다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59440E8-1F7A-4772-9377-93171A8011A3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6F91DB-CB79-4BC1-8F39-83737AA9DFE2}"/>
                </a:ext>
              </a:extLst>
            </p:cNvPr>
            <p:cNvSpPr/>
            <p:nvPr/>
          </p:nvSpPr>
          <p:spPr>
            <a:xfrm>
              <a:off x="1085435" y="4982588"/>
              <a:ext cx="5263301" cy="13698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B925A7-0A45-4EE9-B628-91493F171A15}"/>
              </a:ext>
            </a:extLst>
          </p:cNvPr>
          <p:cNvGrpSpPr/>
          <p:nvPr/>
        </p:nvGrpSpPr>
        <p:grpSpPr>
          <a:xfrm>
            <a:off x="276131" y="3553736"/>
            <a:ext cx="5277203" cy="2091927"/>
            <a:chOff x="654743" y="3918122"/>
            <a:chExt cx="4244816" cy="209192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90FA7B-1C5D-4FE7-AFD9-FE8593DBA0BA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85DB5E-083A-46F6-BC4C-4DD2AE0F3F1B}"/>
                </a:ext>
              </a:extLst>
            </p:cNvPr>
            <p:cNvSpPr/>
            <p:nvPr/>
          </p:nvSpPr>
          <p:spPr>
            <a:xfrm>
              <a:off x="746182" y="4375330"/>
              <a:ext cx="4060778" cy="15122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레벨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n-1 → n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   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조건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 레벨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예외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if(n=25)</a:t>
              </a:r>
            </a:p>
            <a:p>
              <a:pPr marR="0" lvl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창고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25,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성벽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25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70984CA-7ACE-4AD4-841F-752D2C1B40FD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A5D631-A97E-4899-B2D4-550CFBB2EB56}"/>
                </a:ext>
              </a:extLst>
            </p:cNvPr>
            <p:cNvSpPr/>
            <p:nvPr/>
          </p:nvSpPr>
          <p:spPr>
            <a:xfrm>
              <a:off x="654743" y="3918122"/>
              <a:ext cx="4244816" cy="209192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D826832-884E-4085-89F0-6F5A2871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235" y="1858780"/>
            <a:ext cx="5934617" cy="3745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375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2CA01-07AC-43FC-B9B6-75770C1BBC7E}"/>
              </a:ext>
            </a:extLst>
          </p:cNvPr>
          <p:cNvSpPr/>
          <p:nvPr/>
        </p:nvSpPr>
        <p:spPr>
          <a:xfrm>
            <a:off x="4146792" y="883640"/>
            <a:ext cx="1756168" cy="59531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556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41083-481C-4710-A914-2DBF08BA77F5}"/>
              </a:ext>
            </a:extLst>
          </p:cNvPr>
          <p:cNvSpPr/>
          <p:nvPr/>
        </p:nvSpPr>
        <p:spPr>
          <a:xfrm>
            <a:off x="4840049" y="3977263"/>
            <a:ext cx="1052751" cy="31978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304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3B8E4C-3909-474C-A26B-2CFD1C8F3623}"/>
              </a:ext>
            </a:extLst>
          </p:cNvPr>
          <p:cNvGrpSpPr/>
          <p:nvPr/>
        </p:nvGrpSpPr>
        <p:grpSpPr>
          <a:xfrm>
            <a:off x="1404984" y="2103872"/>
            <a:ext cx="2480724" cy="3862889"/>
            <a:chOff x="1085436" y="2116162"/>
            <a:chExt cx="2480724" cy="386288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1176876" y="2573372"/>
              <a:ext cx="2297844" cy="186711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농장</a:t>
              </a:r>
              <a:endParaRPr lang="ko-KR"/>
            </a:p>
            <a:p>
              <a:pPr marL="285750" marR="0" lvl="0" indent="-285750" defTabSz="9144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제재소</a:t>
              </a:r>
              <a:endPara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Dotum"/>
                  <a:ea typeface="Dotum"/>
                </a:rPr>
                <a:t>채석장</a:t>
              </a:r>
              <a:endParaRPr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Dotum"/>
                <a:ea typeface="Dotum"/>
              </a:endParaRPr>
            </a:p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금광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76" y="2516452"/>
              <a:ext cx="22978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1085436" y="2116162"/>
              <a:ext cx="2480724" cy="38628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F0EC61-10B1-40C5-8E66-76D3961EFADF}"/>
                </a:ext>
              </a:extLst>
            </p:cNvPr>
            <p:cNvSpPr txBox="1"/>
            <p:nvPr/>
          </p:nvSpPr>
          <p:spPr>
            <a:xfrm>
              <a:off x="1085436" y="2116342"/>
              <a:ext cx="2480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생산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793B1C-72DC-4EAD-8F9E-846BC52E7F7A}"/>
              </a:ext>
            </a:extLst>
          </p:cNvPr>
          <p:cNvGrpSpPr/>
          <p:nvPr/>
        </p:nvGrpSpPr>
        <p:grpSpPr>
          <a:xfrm>
            <a:off x="4769607" y="2103871"/>
            <a:ext cx="2480724" cy="3862889"/>
            <a:chOff x="1085436" y="2116162"/>
            <a:chExt cx="2480724" cy="386288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5918521-85DE-49F5-8D7C-07605F7B7C2B}"/>
                </a:ext>
              </a:extLst>
            </p:cNvPr>
            <p:cNvSpPr/>
            <p:nvPr/>
          </p:nvSpPr>
          <p:spPr>
            <a:xfrm>
              <a:off x="1176876" y="2573372"/>
              <a:ext cx="2297844" cy="279044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역참(랜덤상점)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아카데미 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(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연구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)</a:t>
              </a:r>
              <a:endParaRPr 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marR="0" lvl="0" indent="-285750" defTabSz="9144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상점</a:t>
              </a:r>
              <a:endPara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교역소</a:t>
              </a:r>
              <a:b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</a:br>
              <a:r>
                <a:rPr 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(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연맹간 교환</a:t>
              </a:r>
              <a:r>
                <a:rPr 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)</a:t>
              </a:r>
              <a:endParaRPr 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C58833E-9F6A-4FEE-9AD1-ED65D7B96896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76" y="2516452"/>
              <a:ext cx="22978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5845C31-2C1B-441F-9375-A6751EB57E42}"/>
                </a:ext>
              </a:extLst>
            </p:cNvPr>
            <p:cNvSpPr/>
            <p:nvPr/>
          </p:nvSpPr>
          <p:spPr>
            <a:xfrm>
              <a:off x="1085436" y="2116162"/>
              <a:ext cx="2480724" cy="38628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36CA29-76E3-4D37-B30C-B5895F8AF150}"/>
                </a:ext>
              </a:extLst>
            </p:cNvPr>
            <p:cNvSpPr txBox="1"/>
            <p:nvPr/>
          </p:nvSpPr>
          <p:spPr>
            <a:xfrm>
              <a:off x="1085436" y="2116342"/>
              <a:ext cx="24807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소비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4745EC4-4E23-4EE7-9421-35D6A530BE1F}"/>
              </a:ext>
            </a:extLst>
          </p:cNvPr>
          <p:cNvGrpSpPr/>
          <p:nvPr/>
        </p:nvGrpSpPr>
        <p:grpSpPr>
          <a:xfrm>
            <a:off x="8109646" y="2116162"/>
            <a:ext cx="2480724" cy="3862889"/>
            <a:chOff x="1085436" y="2116162"/>
            <a:chExt cx="2480724" cy="38628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B7AF87-8DF7-4E77-92E6-0D511CC29B43}"/>
                </a:ext>
              </a:extLst>
            </p:cNvPr>
            <p:cNvSpPr/>
            <p:nvPr/>
          </p:nvSpPr>
          <p:spPr>
            <a:xfrm>
              <a:off x="1176876" y="2573372"/>
              <a:ext cx="2297844" cy="232877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기념비</a:t>
              </a:r>
              <a:endParaRPr lang="en-US" altLang="ko-KR" sz="2000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창고(자원보호)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연맹센터(지원)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장인의집</a:t>
              </a:r>
              <a:b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</a:br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Malgun Gothic"/>
                  <a:cs typeface="+mn-lt"/>
                </a:rPr>
                <a:t>(</a:t>
              </a:r>
              <a:r>
                <a:rPr 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다중건설</a:t>
              </a:r>
              <a:r>
                <a:rPr 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  <a:cs typeface="+mn-lt"/>
                </a:rPr>
                <a:t>)</a:t>
              </a:r>
              <a:endParaRPr lang="ko-KR" sz="2000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BC0F255-70A1-4489-AEF9-91D87D0002B6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76" y="2516452"/>
              <a:ext cx="22978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5B1ECF0-9086-4EA3-8EE2-EF54AF7D2185}"/>
                </a:ext>
              </a:extLst>
            </p:cNvPr>
            <p:cNvSpPr/>
            <p:nvPr/>
          </p:nvSpPr>
          <p:spPr>
            <a:xfrm>
              <a:off x="1085436" y="2116162"/>
              <a:ext cx="2480724" cy="38628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33FC1-C19F-4EC5-AE60-85F0A10B7F77}"/>
                </a:ext>
              </a:extLst>
            </p:cNvPr>
            <p:cNvSpPr txBox="1"/>
            <p:nvPr/>
          </p:nvSpPr>
          <p:spPr>
            <a:xfrm>
              <a:off x="1085436" y="2116342"/>
              <a:ext cx="24807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특수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4" name="그래픽 3" descr="뒤로 RTL">
            <a:hlinkClick r:id="rId3" action="ppaction://hlinksldjump"/>
            <a:extLst>
              <a:ext uri="{FF2B5EF4-FFF2-40B4-BE49-F238E27FC236}">
                <a16:creationId xmlns:a16="http://schemas.microsoft.com/office/drawing/2014/main" id="{EF10D30D-2AA6-4DD3-8E30-ED558E073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507" y="2175227"/>
            <a:ext cx="257761" cy="257761"/>
          </a:xfrm>
          <a:prstGeom prst="rect">
            <a:avLst/>
          </a:prstGeom>
        </p:spPr>
      </p:pic>
      <p:pic>
        <p:nvPicPr>
          <p:cNvPr id="26" name="그래픽 25" descr="뒤로 RTL">
            <a:hlinkClick r:id="rId6" action="ppaction://hlinksldjump"/>
            <a:extLst>
              <a:ext uri="{FF2B5EF4-FFF2-40B4-BE49-F238E27FC236}">
                <a16:creationId xmlns:a16="http://schemas.microsoft.com/office/drawing/2014/main" id="{FF146038-DBF4-49A9-BAB6-CD2E4369B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9969" y="4093824"/>
            <a:ext cx="257761" cy="257761"/>
          </a:xfrm>
          <a:prstGeom prst="rect">
            <a:avLst/>
          </a:prstGeom>
        </p:spPr>
      </p:pic>
      <p:pic>
        <p:nvPicPr>
          <p:cNvPr id="28" name="그래픽 27" descr="뒤로 RTL">
            <a:hlinkClick r:id="rId7" action="ppaction://hlinksldjump"/>
            <a:extLst>
              <a:ext uri="{FF2B5EF4-FFF2-40B4-BE49-F238E27FC236}">
                <a16:creationId xmlns:a16="http://schemas.microsoft.com/office/drawing/2014/main" id="{642F3009-0798-4090-BD8F-AB41DE4F6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2208" y="3678723"/>
            <a:ext cx="257761" cy="257761"/>
          </a:xfrm>
          <a:prstGeom prst="rect">
            <a:avLst/>
          </a:prstGeom>
        </p:spPr>
      </p:pic>
      <p:pic>
        <p:nvPicPr>
          <p:cNvPr id="25" name="그래픽 24" descr="뒤로 RTL">
            <a:hlinkClick r:id="rId8" action="ppaction://hlinksldjump"/>
            <a:extLst>
              <a:ext uri="{FF2B5EF4-FFF2-40B4-BE49-F238E27FC236}">
                <a16:creationId xmlns:a16="http://schemas.microsoft.com/office/drawing/2014/main" id="{88B8C333-78FB-490D-B7F5-540FB36BF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6850" y="2682898"/>
            <a:ext cx="257761" cy="257761"/>
          </a:xfrm>
          <a:prstGeom prst="rect">
            <a:avLst/>
          </a:prstGeom>
        </p:spPr>
      </p:pic>
      <p:pic>
        <p:nvPicPr>
          <p:cNvPr id="29" name="그래픽 28" descr="뒤로 RTL">
            <a:hlinkClick r:id="rId9" action="ppaction://hlinksldjump"/>
            <a:extLst>
              <a:ext uri="{FF2B5EF4-FFF2-40B4-BE49-F238E27FC236}">
                <a16:creationId xmlns:a16="http://schemas.microsoft.com/office/drawing/2014/main" id="{54009BBB-6115-48EC-8474-C1B8C7172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5430" y="3171239"/>
            <a:ext cx="257761" cy="257761"/>
          </a:xfrm>
          <a:prstGeom prst="rect">
            <a:avLst/>
          </a:prstGeom>
        </p:spPr>
      </p:pic>
      <p:pic>
        <p:nvPicPr>
          <p:cNvPr id="30" name="그래픽 29" descr="뒤로 RTL">
            <a:hlinkClick r:id="rId10" action="ppaction://hlinksldjump"/>
            <a:extLst>
              <a:ext uri="{FF2B5EF4-FFF2-40B4-BE49-F238E27FC236}">
                <a16:creationId xmlns:a16="http://schemas.microsoft.com/office/drawing/2014/main" id="{CD3FEBF0-BF87-448B-BC68-AFE1F8ED9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5650" y="2693058"/>
            <a:ext cx="257761" cy="257761"/>
          </a:xfrm>
          <a:prstGeom prst="rect">
            <a:avLst/>
          </a:prstGeom>
        </p:spPr>
      </p:pic>
      <p:pic>
        <p:nvPicPr>
          <p:cNvPr id="31" name="그래픽 30" descr="뒤로 RTL">
            <a:hlinkClick r:id="rId11" action="ppaction://hlinksldjump"/>
            <a:extLst>
              <a:ext uri="{FF2B5EF4-FFF2-40B4-BE49-F238E27FC236}">
                <a16:creationId xmlns:a16="http://schemas.microsoft.com/office/drawing/2014/main" id="{E5C6A0ED-5909-4629-8C21-AC21290CB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490" y="3180738"/>
            <a:ext cx="257761" cy="257761"/>
          </a:xfrm>
          <a:prstGeom prst="rect">
            <a:avLst/>
          </a:prstGeom>
        </p:spPr>
      </p:pic>
      <p:pic>
        <p:nvPicPr>
          <p:cNvPr id="32" name="그래픽 31" descr="뒤로 RTL">
            <a:hlinkClick r:id="rId12" action="ppaction://hlinksldjump"/>
            <a:extLst>
              <a:ext uri="{FF2B5EF4-FFF2-40B4-BE49-F238E27FC236}">
                <a16:creationId xmlns:a16="http://schemas.microsoft.com/office/drawing/2014/main" id="{ABD41326-71B9-49D4-A240-8606CB86F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490" y="3649421"/>
            <a:ext cx="257761" cy="257761"/>
          </a:xfrm>
          <a:prstGeom prst="rect">
            <a:avLst/>
          </a:prstGeom>
        </p:spPr>
      </p:pic>
      <p:pic>
        <p:nvPicPr>
          <p:cNvPr id="33" name="그래픽 32" descr="뒤로 RTL">
            <a:hlinkClick r:id="rId13" action="ppaction://hlinksldjump"/>
            <a:extLst>
              <a:ext uri="{FF2B5EF4-FFF2-40B4-BE49-F238E27FC236}">
                <a16:creationId xmlns:a16="http://schemas.microsoft.com/office/drawing/2014/main" id="{F1E02345-3C63-41EF-8BE1-F87F31AB0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8770" y="4118871"/>
            <a:ext cx="257761" cy="2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생산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8E2038-A32F-492E-97B9-FF68FE75F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254608"/>
            <a:ext cx="2592000" cy="2018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E0F3700-3392-4B8D-82B5-57CFC87A9B1D}"/>
              </a:ext>
            </a:extLst>
          </p:cNvPr>
          <p:cNvGrpSpPr/>
          <p:nvPr/>
        </p:nvGrpSpPr>
        <p:grpSpPr>
          <a:xfrm>
            <a:off x="3245864" y="2042833"/>
            <a:ext cx="2657875" cy="1315906"/>
            <a:chOff x="654742" y="3918121"/>
            <a:chExt cx="2657875" cy="13159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2646C9-6E87-4053-B0B8-2980C85A6D44}"/>
                </a:ext>
              </a:extLst>
            </p:cNvPr>
            <p:cNvSpPr txBox="1"/>
            <p:nvPr/>
          </p:nvSpPr>
          <p:spPr>
            <a:xfrm>
              <a:off x="654742" y="3918300"/>
              <a:ext cx="2598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제재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소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AD1E70-4FE8-4B5E-9F31-F70C9B946A60}"/>
                </a:ext>
              </a:extLst>
            </p:cNvPr>
            <p:cNvSpPr/>
            <p:nvPr/>
          </p:nvSpPr>
          <p:spPr>
            <a:xfrm>
              <a:off x="746182" y="4375330"/>
              <a:ext cx="2506889" cy="8586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목재를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생산한다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</a:p>
            <a:p>
              <a:pPr marR="0" lvl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F87E58F-6435-40CC-89F5-06F7D7916B73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250688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6E7878C-A887-4583-A9ED-64A9A7296657}"/>
                </a:ext>
              </a:extLst>
            </p:cNvPr>
            <p:cNvSpPr/>
            <p:nvPr/>
          </p:nvSpPr>
          <p:spPr>
            <a:xfrm>
              <a:off x="654743" y="3918121"/>
              <a:ext cx="2657874" cy="10812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F2BAE5C-885A-4CBB-B487-ADB23262D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5" b="5546"/>
          <a:stretch/>
        </p:blipFill>
        <p:spPr>
          <a:xfrm>
            <a:off x="329704" y="3254608"/>
            <a:ext cx="2592000" cy="2018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A32C76-428A-4F79-A1B3-4A772C79A319}"/>
              </a:ext>
            </a:extLst>
          </p:cNvPr>
          <p:cNvGrpSpPr/>
          <p:nvPr/>
        </p:nvGrpSpPr>
        <p:grpSpPr>
          <a:xfrm>
            <a:off x="297897" y="2042833"/>
            <a:ext cx="2640401" cy="1315906"/>
            <a:chOff x="654742" y="3918121"/>
            <a:chExt cx="2640401" cy="13159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80DE92-ED19-47D3-92D9-0D93D2B5957B}"/>
                </a:ext>
              </a:extLst>
            </p:cNvPr>
            <p:cNvSpPr txBox="1"/>
            <p:nvPr/>
          </p:nvSpPr>
          <p:spPr>
            <a:xfrm>
              <a:off x="654742" y="3918300"/>
              <a:ext cx="2598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농장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362951D-49B6-41E5-A039-62A79B4C8F1B}"/>
                </a:ext>
              </a:extLst>
            </p:cNvPr>
            <p:cNvSpPr/>
            <p:nvPr/>
          </p:nvSpPr>
          <p:spPr>
            <a:xfrm>
              <a:off x="746182" y="4375330"/>
              <a:ext cx="2506889" cy="8586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식량을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생산한다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</a:p>
            <a:p>
              <a:pPr marR="0" lvl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2D28B55-1DC0-4A96-9140-81FA1BDE2836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250688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A76968-6DB9-476F-9A97-EC3026445C7C}"/>
                </a:ext>
              </a:extLst>
            </p:cNvPr>
            <p:cNvSpPr/>
            <p:nvPr/>
          </p:nvSpPr>
          <p:spPr>
            <a:xfrm>
              <a:off x="654743" y="3918121"/>
              <a:ext cx="2640400" cy="10812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C7A458D-AEA6-4E78-B0BC-95E3A6C22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3" t="6207" r="2176" b="4011"/>
          <a:stretch/>
        </p:blipFill>
        <p:spPr>
          <a:xfrm>
            <a:off x="6237698" y="3291757"/>
            <a:ext cx="2592000" cy="2018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그림 34" descr="기계이(가) 표시된 사진&#10;&#10;매우 높은 신뢰도로 생성된 설명">
            <a:extLst>
              <a:ext uri="{FF2B5EF4-FFF2-40B4-BE49-F238E27FC236}">
                <a16:creationId xmlns:a16="http://schemas.microsoft.com/office/drawing/2014/main" id="{D25CACA0-0D3A-4507-9A65-01C218CF01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24" r="3703"/>
          <a:stretch/>
        </p:blipFill>
        <p:spPr>
          <a:xfrm>
            <a:off x="9257242" y="3291758"/>
            <a:ext cx="2605053" cy="2028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4DD5EE0E-44D7-4FEF-BE95-89BEE81DAC10}"/>
              </a:ext>
            </a:extLst>
          </p:cNvPr>
          <p:cNvGrpSpPr/>
          <p:nvPr/>
        </p:nvGrpSpPr>
        <p:grpSpPr>
          <a:xfrm>
            <a:off x="6212220" y="2049626"/>
            <a:ext cx="2617479" cy="1315906"/>
            <a:chOff x="654742" y="3918121"/>
            <a:chExt cx="2617479" cy="13159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1AD728-B7E2-4EEB-9D87-8CEF37B4E2C5}"/>
                </a:ext>
              </a:extLst>
            </p:cNvPr>
            <p:cNvSpPr txBox="1"/>
            <p:nvPr/>
          </p:nvSpPr>
          <p:spPr>
            <a:xfrm>
              <a:off x="654742" y="3918300"/>
              <a:ext cx="2598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채석장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43C20D-F8D9-43DA-9CF6-D6E22728C082}"/>
                </a:ext>
              </a:extLst>
            </p:cNvPr>
            <p:cNvSpPr/>
            <p:nvPr/>
          </p:nvSpPr>
          <p:spPr>
            <a:xfrm>
              <a:off x="746182" y="4375330"/>
              <a:ext cx="2506889" cy="8586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석재를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생산한다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</a:p>
            <a:p>
              <a:pPr marR="0" lvl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C1CD4E4-373A-4BC1-A9BA-F5029019C2D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250688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40F1193-9290-4A5B-9EB4-6EA538CC4D71}"/>
                </a:ext>
              </a:extLst>
            </p:cNvPr>
            <p:cNvSpPr/>
            <p:nvPr/>
          </p:nvSpPr>
          <p:spPr>
            <a:xfrm>
              <a:off x="654743" y="3918121"/>
              <a:ext cx="2617478" cy="10812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3D38845-1BC4-496F-9003-F671C11F1E58}"/>
              </a:ext>
            </a:extLst>
          </p:cNvPr>
          <p:cNvGrpSpPr/>
          <p:nvPr/>
        </p:nvGrpSpPr>
        <p:grpSpPr>
          <a:xfrm>
            <a:off x="9208359" y="2049626"/>
            <a:ext cx="2702501" cy="1315906"/>
            <a:chOff x="654742" y="3918121"/>
            <a:chExt cx="2702501" cy="13159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519859-A6DB-4BDD-881E-365AB82D87A1}"/>
                </a:ext>
              </a:extLst>
            </p:cNvPr>
            <p:cNvSpPr txBox="1"/>
            <p:nvPr/>
          </p:nvSpPr>
          <p:spPr>
            <a:xfrm>
              <a:off x="654742" y="3918300"/>
              <a:ext cx="2598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금광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3E3B14B-438F-4C1B-AD66-5BE222CD961E}"/>
                </a:ext>
              </a:extLst>
            </p:cNvPr>
            <p:cNvSpPr/>
            <p:nvPr/>
          </p:nvSpPr>
          <p:spPr>
            <a:xfrm>
              <a:off x="746182" y="4375330"/>
              <a:ext cx="2506889" cy="8586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금화를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생산한다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</a:p>
            <a:p>
              <a:pPr marR="0" lvl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0ADB51C-9538-41CC-9210-9B509784594F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250688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9A2D5C-571C-4C30-933C-7A3C7CD9DCAC}"/>
                </a:ext>
              </a:extLst>
            </p:cNvPr>
            <p:cNvSpPr/>
            <p:nvPr/>
          </p:nvSpPr>
          <p:spPr>
            <a:xfrm>
              <a:off x="654742" y="3918121"/>
              <a:ext cx="2702501" cy="10812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191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746661" y="1652220"/>
            <a:ext cx="5277678" cy="3126473"/>
            <a:chOff x="654742" y="3918120"/>
            <a:chExt cx="5277678" cy="312647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생산 시설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52069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자원을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생산한다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자원은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여러가지 활동에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소비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시간당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(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*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만큼 생산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최대 수집량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(*)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전투력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(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*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)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건물 크기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( 5 * 5 )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0"/>
              <a:ext cx="5277678" cy="31264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</a:t>
            </a:r>
          </a:p>
        </p:txBody>
      </p:sp>
      <p:pic>
        <p:nvPicPr>
          <p:cNvPr id="46" name="그림 7" descr="잔디, 테이블, 장난감, 방이(가) 표시된 사진&#10;&#10;매우 높은 신뢰도로 생성된 설명">
            <a:extLst>
              <a:ext uri="{FF2B5EF4-FFF2-40B4-BE49-F238E27FC236}">
                <a16:creationId xmlns:a16="http://schemas.microsoft.com/office/drawing/2014/main" id="{1EDF145E-68D8-45B2-8C3D-C63BEA65B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80" b="94135"/>
          <a:stretch/>
        </p:blipFill>
        <p:spPr>
          <a:xfrm>
            <a:off x="6487061" y="1696453"/>
            <a:ext cx="5277678" cy="356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E113A-2A1D-40B2-BDB7-6C232901C673}"/>
              </a:ext>
            </a:extLst>
          </p:cNvPr>
          <p:cNvSpPr/>
          <p:nvPr/>
        </p:nvSpPr>
        <p:spPr>
          <a:xfrm>
            <a:off x="6487060" y="2297620"/>
            <a:ext cx="5277677" cy="8011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자원</a:t>
            </a:r>
            <a:endParaRPr kumimoji="0" lang="en-US" altLang="ko-KR" sz="1800" b="1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순서대로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식량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목재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석재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금화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보석</a:t>
            </a:r>
          </a:p>
        </p:txBody>
      </p:sp>
    </p:spTree>
    <p:extLst>
      <p:ext uri="{BB962C8B-B14F-4D97-AF65-F5344CB8AC3E}">
        <p14:creationId xmlns:p14="http://schemas.microsoft.com/office/powerpoint/2010/main" val="2919610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126" y="1933243"/>
            <a:ext cx="3600000" cy="3581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B3DF5C-FC95-4AA0-9C8F-AF2548C5F3BA}"/>
              </a:ext>
            </a:extLst>
          </p:cNvPr>
          <p:cNvSpPr/>
          <p:nvPr/>
        </p:nvSpPr>
        <p:spPr>
          <a:xfrm>
            <a:off x="2084675" y="4008506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3246460" y="4232408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408245" y="4008506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154005" y="1060669"/>
            <a:ext cx="1432174" cy="44635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323FC97-03CA-4ABC-89C3-AC6381753CE3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4981761" y="2112328"/>
            <a:ext cx="938446" cy="330171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D2E14E9-E536-4736-B45B-C9A9701B77D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515578" y="4008506"/>
            <a:ext cx="1586262" cy="6000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7260892" y="231250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260892" y="3028595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7251305" y="374468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자원 수집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BD514F-56FC-4B57-B231-7A3A64E75D59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생산</a:t>
            </a:r>
          </a:p>
        </p:txBody>
      </p:sp>
    </p:spTree>
    <p:extLst>
      <p:ext uri="{BB962C8B-B14F-4D97-AF65-F5344CB8AC3E}">
        <p14:creationId xmlns:p14="http://schemas.microsoft.com/office/powerpoint/2010/main" val="2700283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00" y="1350718"/>
            <a:ext cx="6480000" cy="40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6A831F-3B94-4AF8-8A5E-1F8AFDF41C5A}"/>
              </a:ext>
            </a:extLst>
          </p:cNvPr>
          <p:cNvGrpSpPr/>
          <p:nvPr/>
        </p:nvGrpSpPr>
        <p:grpSpPr>
          <a:xfrm>
            <a:off x="794840" y="1302270"/>
            <a:ext cx="4244816" cy="4135545"/>
            <a:chOff x="654743" y="3918121"/>
            <a:chExt cx="4244816" cy="22305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9F592D-416D-4216-B812-7480A411FB9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정보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9DA135-3099-4CDD-A15C-2DB91B588363}"/>
                </a:ext>
              </a:extLst>
            </p:cNvPr>
            <p:cNvSpPr/>
            <p:nvPr/>
          </p:nvSpPr>
          <p:spPr>
            <a:xfrm>
              <a:off x="746182" y="4189721"/>
              <a:ext cx="406077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시간당 생산량을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표시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최대 수집량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전투력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 설명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640871-D6B3-4A51-BBED-997174B6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39429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43904A-2208-41C9-8A4E-F71301B4421D}"/>
                </a:ext>
              </a:extLst>
            </p:cNvPr>
            <p:cNvSpPr/>
            <p:nvPr/>
          </p:nvSpPr>
          <p:spPr>
            <a:xfrm>
              <a:off x="654743" y="3918121"/>
              <a:ext cx="4244816" cy="22305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83462F-3311-4011-AFCF-B94E40EDAB3F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생산</a:t>
            </a:r>
          </a:p>
        </p:txBody>
      </p:sp>
    </p:spTree>
    <p:extLst>
      <p:ext uri="{BB962C8B-B14F-4D97-AF65-F5344CB8AC3E}">
        <p14:creationId xmlns:p14="http://schemas.microsoft.com/office/powerpoint/2010/main" val="1708495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00" y="1335617"/>
            <a:ext cx="6480000" cy="408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DE9734-6205-462D-A421-6A70A0643A15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생산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C2ACDC-3A30-4494-896E-54316715D2F4}"/>
              </a:ext>
            </a:extLst>
          </p:cNvPr>
          <p:cNvGrpSpPr/>
          <p:nvPr/>
        </p:nvGrpSpPr>
        <p:grpSpPr>
          <a:xfrm>
            <a:off x="794840" y="1337078"/>
            <a:ext cx="4244816" cy="4087713"/>
            <a:chOff x="654743" y="3918122"/>
            <a:chExt cx="4244816" cy="45547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CB8184-6BDD-451C-8D16-C671226AF502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업그레이드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효과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5ED85C-E847-46F1-BD72-0162D228E4E7}"/>
                </a:ext>
              </a:extLst>
            </p:cNvPr>
            <p:cNvSpPr/>
            <p:nvPr/>
          </p:nvSpPr>
          <p:spPr>
            <a:xfrm>
              <a:off x="746182" y="4375331"/>
              <a:ext cx="4060778" cy="127345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시간당 </a:t>
              </a:r>
              <a:r>
                <a:rPr lang="en-US" altLang="ko-KR" sz="16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생산량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sz="16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6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최대 수집량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sz="16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6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sz="16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19AA5C4-49E2-444B-BD05-44BD7D1B2C3C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6D0B82-AF60-4661-93FF-3DC393734DF4}"/>
                </a:ext>
              </a:extLst>
            </p:cNvPr>
            <p:cNvSpPr/>
            <p:nvPr/>
          </p:nvSpPr>
          <p:spPr>
            <a:xfrm>
              <a:off x="654743" y="3918122"/>
              <a:ext cx="4244816" cy="45547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419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-2898152" y="201535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660401" y="1822756"/>
            <a:ext cx="4742080" cy="1368672"/>
            <a:chOff x="537706" y="3918121"/>
            <a:chExt cx="4742080" cy="13686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수집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654743" y="4375330"/>
              <a:ext cx="4494951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현재까지 생산된 재화를 수집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654743" y="4318410"/>
              <a:ext cx="449495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537706" y="3918121"/>
              <a:ext cx="4742080" cy="1368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0D97B74-0ECF-4959-9909-D7D7D4AE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579" y="409937"/>
            <a:ext cx="3600000" cy="3664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29F967-9560-455B-9041-646E22379BBB}"/>
              </a:ext>
            </a:extLst>
          </p:cNvPr>
          <p:cNvSpPr/>
          <p:nvPr/>
        </p:nvSpPr>
        <p:spPr>
          <a:xfrm>
            <a:off x="9027209" y="2624200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47CFB5-9259-40D4-AC3C-A11C2EB57731}"/>
              </a:ext>
            </a:extLst>
          </p:cNvPr>
          <p:cNvSpPr/>
          <p:nvPr/>
        </p:nvSpPr>
        <p:spPr>
          <a:xfrm>
            <a:off x="8107287" y="1174320"/>
            <a:ext cx="461068" cy="32886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A7A4D31-C940-4A63-BA13-7D523B40F89A}"/>
              </a:ext>
            </a:extLst>
          </p:cNvPr>
          <p:cNvCxnSpPr>
            <a:cxnSpLocks/>
          </p:cNvCxnSpPr>
          <p:nvPr/>
        </p:nvCxnSpPr>
        <p:spPr>
          <a:xfrm rot="10800000">
            <a:off x="5532033" y="2010225"/>
            <a:ext cx="3495177" cy="1204322"/>
          </a:xfrm>
          <a:prstGeom prst="bentConnector3">
            <a:avLst>
              <a:gd name="adj1" fmla="val 81976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E78D975-C89D-4F2E-8F55-1FA4B49D7507}"/>
              </a:ext>
            </a:extLst>
          </p:cNvPr>
          <p:cNvGrpSpPr/>
          <p:nvPr/>
        </p:nvGrpSpPr>
        <p:grpSpPr>
          <a:xfrm>
            <a:off x="660401" y="4246225"/>
            <a:ext cx="4742080" cy="2201838"/>
            <a:chOff x="537126" y="3918121"/>
            <a:chExt cx="4742080" cy="220183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805AEC-EFCD-4233-A791-207FAB995BA0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빠른 수집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276744-C090-4A80-ADF6-964DCA15CA5D}"/>
                </a:ext>
              </a:extLst>
            </p:cNvPr>
            <p:cNvSpPr/>
            <p:nvPr/>
          </p:nvSpPr>
          <p:spPr>
            <a:xfrm>
              <a:off x="654163" y="4375330"/>
              <a:ext cx="4494951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일정 수집량에 도달 시 건물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위에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빠른 수집 아이콘이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생성됨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건물을 </a:t>
              </a:r>
              <a:r>
                <a:rPr lang="ko-KR" alt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클릭하는것만으로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재화를 수집 가능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전체 건물 수집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13E3F3-7476-4D58-9DAA-9D7EF1168F99}"/>
                </a:ext>
              </a:extLst>
            </p:cNvPr>
            <p:cNvCxnSpPr>
              <a:cxnSpLocks/>
            </p:cNvCxnSpPr>
            <p:nvPr/>
          </p:nvCxnSpPr>
          <p:spPr>
            <a:xfrm>
              <a:off x="654163" y="4318410"/>
              <a:ext cx="449495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09F64FD-B15F-496E-B972-C4598C79EF5E}"/>
                </a:ext>
              </a:extLst>
            </p:cNvPr>
            <p:cNvSpPr/>
            <p:nvPr/>
          </p:nvSpPr>
          <p:spPr>
            <a:xfrm>
              <a:off x="537126" y="3918121"/>
              <a:ext cx="4742080" cy="22018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1D5E142-3E48-4BAC-9A05-D90B9C00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79" y="4446459"/>
            <a:ext cx="2095500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85E0B89-2A3B-4C94-823A-8DE2F76D9519}"/>
              </a:ext>
            </a:extLst>
          </p:cNvPr>
          <p:cNvSpPr/>
          <p:nvPr/>
        </p:nvSpPr>
        <p:spPr>
          <a:xfrm>
            <a:off x="6750937" y="4547578"/>
            <a:ext cx="1817418" cy="152248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D0C31A-82C2-4652-A77D-E2B41C4B49C9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5567423" y="4446459"/>
            <a:ext cx="1183515" cy="8623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427FFF-1022-40C1-98A2-BD924F7F9E24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생산</a:t>
            </a:r>
          </a:p>
        </p:txBody>
      </p:sp>
    </p:spTree>
    <p:extLst>
      <p:ext uri="{BB962C8B-B14F-4D97-AF65-F5344CB8AC3E}">
        <p14:creationId xmlns:p14="http://schemas.microsoft.com/office/powerpoint/2010/main" val="3874985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83462F-3311-4011-AFCF-B94E40EDAB3F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소비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상점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E99C702-49A2-45DF-B671-86F255C1D091}"/>
              </a:ext>
            </a:extLst>
          </p:cNvPr>
          <p:cNvSpPr txBox="1"/>
          <p:nvPr/>
        </p:nvSpPr>
        <p:spPr>
          <a:xfrm>
            <a:off x="976747" y="2055683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상점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822BE2-D181-44F2-8C29-D78561560685}"/>
              </a:ext>
            </a:extLst>
          </p:cNvPr>
          <p:cNvSpPr/>
          <p:nvPr/>
        </p:nvSpPr>
        <p:spPr>
          <a:xfrm>
            <a:off x="1068187" y="2512713"/>
            <a:ext cx="5107088" cy="127419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VIP </a:t>
            </a:r>
            <a:r>
              <a:rPr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상점과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보석상점으로 나뉨</a:t>
            </a:r>
            <a:r>
              <a: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재화를 소비해 여러가지 아이템을 구매가능.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건물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크기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(5*5)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EE6595-4EE4-42C5-BA34-1A293602B839}"/>
              </a:ext>
            </a:extLst>
          </p:cNvPr>
          <p:cNvCxnSpPr>
            <a:cxnSpLocks/>
          </p:cNvCxnSpPr>
          <p:nvPr/>
        </p:nvCxnSpPr>
        <p:spPr>
          <a:xfrm>
            <a:off x="1068187" y="2455793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27CF77-8E7A-4190-9E2D-83B99F25A299}"/>
              </a:ext>
            </a:extLst>
          </p:cNvPr>
          <p:cNvSpPr/>
          <p:nvPr/>
        </p:nvSpPr>
        <p:spPr>
          <a:xfrm>
            <a:off x="976747" y="2055504"/>
            <a:ext cx="5277678" cy="28306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462" y="2055504"/>
            <a:ext cx="3762375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992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83462F-3311-4011-AFCF-B94E40EDAB3F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소비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상점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44C25-E974-43E7-941A-E120F065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22" y="1758582"/>
            <a:ext cx="3590264" cy="3560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C894D25-84B1-4B9D-823D-CB385A3B2900}"/>
              </a:ext>
            </a:extLst>
          </p:cNvPr>
          <p:cNvSpPr/>
          <p:nvPr/>
        </p:nvSpPr>
        <p:spPr>
          <a:xfrm>
            <a:off x="1573116" y="3816982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A2A396C-F04B-4467-B842-56BF7D3F8C5D}"/>
              </a:ext>
            </a:extLst>
          </p:cNvPr>
          <p:cNvSpPr/>
          <p:nvPr/>
        </p:nvSpPr>
        <p:spPr>
          <a:xfrm>
            <a:off x="2734901" y="4040884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C3BB12B-34A2-44C3-B629-96B725FDB1CD}"/>
              </a:ext>
            </a:extLst>
          </p:cNvPr>
          <p:cNvSpPr/>
          <p:nvPr/>
        </p:nvSpPr>
        <p:spPr>
          <a:xfrm>
            <a:off x="3896686" y="3816982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2B6DDD2-49D1-454E-80F9-EEE59DA40860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3642446" y="869145"/>
            <a:ext cx="1432174" cy="44635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60447E2-AEAE-4F7B-A3CF-EF665231BCA0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4470202" y="1920804"/>
            <a:ext cx="938446" cy="330171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F0C1D8D-F657-4AD1-B3D1-EEC7E1F1622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004019" y="3816982"/>
            <a:ext cx="1586262" cy="6000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D23156-0746-408D-AB6A-CDBCBDC4B297}"/>
              </a:ext>
            </a:extLst>
          </p:cNvPr>
          <p:cNvSpPr/>
          <p:nvPr/>
        </p:nvSpPr>
        <p:spPr>
          <a:xfrm>
            <a:off x="6749333" y="2120984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A5686F-9A28-401F-AC78-D61B99686881}"/>
              </a:ext>
            </a:extLst>
          </p:cNvPr>
          <p:cNvSpPr/>
          <p:nvPr/>
        </p:nvSpPr>
        <p:spPr>
          <a:xfrm>
            <a:off x="6749333" y="2837071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VIP</a:t>
            </a: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상점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E1F8DD-6F53-49CE-A0CD-874967EFDE82}"/>
              </a:ext>
            </a:extLst>
          </p:cNvPr>
          <p:cNvSpPr/>
          <p:nvPr/>
        </p:nvSpPr>
        <p:spPr>
          <a:xfrm>
            <a:off x="6739746" y="355315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보석상점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8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1.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게임소개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E7667-5495-46B0-9AAD-AA683231DB5F}"/>
              </a:ext>
            </a:extLst>
          </p:cNvPr>
          <p:cNvSpPr/>
          <p:nvPr/>
        </p:nvSpPr>
        <p:spPr>
          <a:xfrm>
            <a:off x="2258814" y="1460690"/>
            <a:ext cx="2813378" cy="728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ko-KR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라이즈 오브 킹덤즈</a:t>
            </a:r>
            <a:b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a typeface="+mn-lt"/>
                <a:cs typeface="+mn-lt"/>
              </a:rPr>
            </a:b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a typeface="+mn-lt"/>
                <a:cs typeface="+mn-lt"/>
              </a:rPr>
              <a:t>Rise of Kingdoms</a:t>
            </a:r>
            <a:endParaRPr lang="ko-KR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CF332-0748-4F33-B922-BDD03EB1F01D}"/>
              </a:ext>
            </a:extLst>
          </p:cNvPr>
          <p:cNvSpPr txBox="1"/>
          <p:nvPr/>
        </p:nvSpPr>
        <p:spPr>
          <a:xfrm>
            <a:off x="2310229" y="2981974"/>
            <a:ext cx="3604289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장르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: 전략 시뮬레이션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플랫폼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: IOS/</a:t>
            </a:r>
            <a:r>
              <a:rPr lang="ko-KR" alt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android</a:t>
            </a:r>
            <a:endParaRPr lang="en-US" altLang="ko-KR" dirty="0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개발사 : </a:t>
            </a:r>
            <a:r>
              <a:rPr 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rPr>
              <a:t>Lilith</a:t>
            </a:r>
            <a:r>
              <a:rPr lang="ko-KR" dirty="0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rPr>
              <a:t> </a:t>
            </a:r>
            <a:r>
              <a:rPr 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rPr>
              <a:t>Games</a:t>
            </a:r>
            <a:endParaRPr lang="ko-KR" altLang="en-US" dirty="0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  <a:cs typeface="+mn-lt"/>
            </a:endParaRPr>
          </a:p>
          <a:p>
            <a:pPr>
              <a:defRPr/>
            </a:pPr>
            <a:endParaRPr lang="ko-KR" dirty="0">
              <a:ln>
                <a:solidFill>
                  <a:prstClr val="black">
                    <a:alpha val="30000"/>
                  </a:prstClr>
                </a:solidFill>
              </a:ln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맑은 고딕"/>
                <a:ea typeface="맑은 고딕"/>
              </a:rPr>
              <a:t>각 문명 별 특색 있는 능력과 사령관을 이용해</a:t>
            </a:r>
            <a:endParaRPr lang="en-US" altLang="ko-KR" dirty="0">
              <a:ln>
                <a:solidFill>
                  <a:prstClr val="black">
                    <a:alpha val="30000"/>
                  </a:prstClr>
                </a:solidFill>
              </a:ln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맑은 고딕"/>
                <a:ea typeface="맑은 고딕"/>
              </a:rPr>
              <a:t>다른 플레이어의 도시를 약탈하거나 약탈하려는 적으로부터 방어하며</a:t>
            </a:r>
            <a:endParaRPr lang="en-US" altLang="ko-KR" dirty="0">
              <a:ln>
                <a:solidFill>
                  <a:prstClr val="black">
                    <a:alpha val="30000"/>
                  </a:prstClr>
                </a:solidFill>
              </a:ln>
              <a:latin typeface="맑은 고딕"/>
              <a:ea typeface="맑은 고딕"/>
            </a:endParaRPr>
          </a:p>
          <a:p>
            <a:pPr>
              <a:defRPr/>
            </a:pPr>
            <a:r>
              <a:rPr 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Malgun Gothic"/>
                <a:ea typeface="Malgun Gothic"/>
              </a:rPr>
              <a:t>도시와 영웅을 육성하고 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맑은 고딕"/>
                <a:ea typeface="맑은 고딕"/>
              </a:rPr>
              <a:t>연맹에 가입하여 대규모 전투를 치루는 게임이다.</a:t>
            </a:r>
            <a:endParaRPr lang="ko-KR" dirty="0">
              <a:ln>
                <a:solidFill>
                  <a:prstClr val="black">
                    <a:alpha val="30000"/>
                  </a:prst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6" descr="표지판, 그리기, 거리, 음식이(가) 표시된 사진&#10;&#10;매우 높은 신뢰도로 생성된 설명">
            <a:extLst>
              <a:ext uri="{FF2B5EF4-FFF2-40B4-BE49-F238E27FC236}">
                <a16:creationId xmlns:a16="http://schemas.microsoft.com/office/drawing/2014/main" id="{F4695CBC-01F5-402F-A459-97DDDAE7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183" y="654187"/>
            <a:ext cx="4684143" cy="2134773"/>
          </a:xfrm>
          <a:prstGeom prst="rect">
            <a:avLst/>
          </a:prstGeom>
        </p:spPr>
      </p:pic>
      <p:pic>
        <p:nvPicPr>
          <p:cNvPr id="10" name="그림 10" descr="장난감, 노란색, 쥐고있는, 여자이(가) 표시된 사진&#10;&#10;매우 높은 신뢰도로 생성된 설명">
            <a:extLst>
              <a:ext uri="{FF2B5EF4-FFF2-40B4-BE49-F238E27FC236}">
                <a16:creationId xmlns:a16="http://schemas.microsoft.com/office/drawing/2014/main" id="{D7175EE4-DAAC-43DD-9653-C14A3B4E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963" y="3511733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37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83462F-3311-4011-AFCF-B94E40EDAB3F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소비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상점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85BDE-7D2C-4BB7-AEE7-CE34CAFD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79" y="1347912"/>
            <a:ext cx="6577151" cy="4158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71340B-2F52-44E8-A19A-3EAF3F18D613}"/>
              </a:ext>
            </a:extLst>
          </p:cNvPr>
          <p:cNvGrpSpPr/>
          <p:nvPr/>
        </p:nvGrpSpPr>
        <p:grpSpPr>
          <a:xfrm>
            <a:off x="626198" y="1347910"/>
            <a:ext cx="4244816" cy="4172709"/>
            <a:chOff x="654743" y="3918121"/>
            <a:chExt cx="4244816" cy="381095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D2DF4D-060F-4CB2-9D0A-3D045A45138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36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VIP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상점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E591CC3-5669-4ADC-AD29-186F70F4A721}"/>
                </a:ext>
              </a:extLst>
            </p:cNvPr>
            <p:cNvSpPr/>
            <p:nvPr/>
          </p:nvSpPr>
          <p:spPr>
            <a:xfrm>
              <a:off x="746182" y="4375330"/>
              <a:ext cx="4060778" cy="15515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게임플레이에 도움이 되는 아이템을 구매할 수 있다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ko-KR" altLang="en-US"/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VIP </a:t>
              </a:r>
              <a:r>
                <a:rPr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등급에 따라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구매가능</a:t>
              </a:r>
              <a:r>
                <a:rPr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아이템이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정해짐</a:t>
              </a:r>
              <a:r>
                <a:rPr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  <a:endParaRPr 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02CC831-CB65-40C8-BD9F-B726A609652F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D109D-BDDA-41DA-A8B4-936A54354039}"/>
                </a:ext>
              </a:extLst>
            </p:cNvPr>
            <p:cNvSpPr/>
            <p:nvPr/>
          </p:nvSpPr>
          <p:spPr>
            <a:xfrm>
              <a:off x="654743" y="3918121"/>
              <a:ext cx="4244816" cy="38109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80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83462F-3311-4011-AFCF-B94E40EDAB3F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소비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상점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323E30-1D81-4258-85E7-8F921D1F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661" y="1347912"/>
            <a:ext cx="6501877" cy="4200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71340B-2F52-44E8-A19A-3EAF3F18D613}"/>
              </a:ext>
            </a:extLst>
          </p:cNvPr>
          <p:cNvGrpSpPr/>
          <p:nvPr/>
        </p:nvGrpSpPr>
        <p:grpSpPr>
          <a:xfrm>
            <a:off x="626198" y="1347911"/>
            <a:ext cx="4244816" cy="4172710"/>
            <a:chOff x="654743" y="3918121"/>
            <a:chExt cx="4244816" cy="381095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D2DF4D-060F-4CB2-9D0A-3D045A45138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36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상점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E591CC3-5669-4ADC-AD29-186F70F4A721}"/>
                </a:ext>
              </a:extLst>
            </p:cNvPr>
            <p:cNvSpPr/>
            <p:nvPr/>
          </p:nvSpPr>
          <p:spPr>
            <a:xfrm>
              <a:off x="746182" y="4375330"/>
              <a:ext cx="4060778" cy="78425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보석을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소비해 </a:t>
              </a:r>
              <a:r>
                <a:rPr 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아이템을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구매가능</a:t>
              </a:r>
              <a:endParaRPr 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자원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가속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버프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기타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로 구분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02CC831-CB65-40C8-BD9F-B726A609652F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D109D-BDDA-41DA-A8B4-936A54354039}"/>
                </a:ext>
              </a:extLst>
            </p:cNvPr>
            <p:cNvSpPr/>
            <p:nvPr/>
          </p:nvSpPr>
          <p:spPr>
            <a:xfrm>
              <a:off x="654743" y="3918121"/>
              <a:ext cx="4244816" cy="38109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0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잔디, 사람, 작은, 녹색이(가) 표시된 사진&#10;&#10;매우 높은 신뢰도로 생성된 설명">
            <a:extLst>
              <a:ext uri="{FF2B5EF4-FFF2-40B4-BE49-F238E27FC236}">
                <a16:creationId xmlns:a16="http://schemas.microsoft.com/office/drawing/2014/main" id="{AF8E2038-A32F-492E-97B9-FF68FE75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3859" y="2054833"/>
            <a:ext cx="4444075" cy="3273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35006FCA-864E-41EC-89FE-2F20E1CB845D}"/>
              </a:ext>
            </a:extLst>
          </p:cNvPr>
          <p:cNvSpPr txBox="1"/>
          <p:nvPr/>
        </p:nvSpPr>
        <p:spPr>
          <a:xfrm>
            <a:off x="812625" y="2055683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교역소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0195A7-B46A-45B0-986F-C39E0C520ED6}"/>
              </a:ext>
            </a:extLst>
          </p:cNvPr>
          <p:cNvSpPr/>
          <p:nvPr/>
        </p:nvSpPr>
        <p:spPr>
          <a:xfrm>
            <a:off x="904065" y="2512713"/>
            <a:ext cx="5107088" cy="252069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연맹원끼리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자원을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원조하는데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사용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시즌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배틀패스에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대한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이벤트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정보와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보상을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확인가능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레벨당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수송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능력,세율,전투력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이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존재한다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시청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레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벨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10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이상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건설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가능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건물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크기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(6*6)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6D950F6-C023-493E-AF1B-6207011F5A7F}"/>
              </a:ext>
            </a:extLst>
          </p:cNvPr>
          <p:cNvCxnSpPr>
            <a:cxnSpLocks/>
          </p:cNvCxnSpPr>
          <p:nvPr/>
        </p:nvCxnSpPr>
        <p:spPr>
          <a:xfrm>
            <a:off x="904065" y="2455793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68039-0E32-4649-9744-8B37B1128CF6}"/>
              </a:ext>
            </a:extLst>
          </p:cNvPr>
          <p:cNvSpPr/>
          <p:nvPr/>
        </p:nvSpPr>
        <p:spPr>
          <a:xfrm>
            <a:off x="812625" y="2055504"/>
            <a:ext cx="5277678" cy="327307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1698ED-EBEC-4DB7-B002-CBC629C2013F}"/>
              </a:ext>
            </a:extLst>
          </p:cNvPr>
          <p:cNvSpPr/>
          <p:nvPr/>
        </p:nvSpPr>
        <p:spPr>
          <a:xfrm>
            <a:off x="3202141" y="51667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760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 descr="테이블, 잔디, 방, 장난감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9971" y="2378634"/>
            <a:ext cx="3600000" cy="2829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3343402" y="4228382"/>
            <a:ext cx="677173" cy="7085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087316" y="4262576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04576" y="1161111"/>
            <a:ext cx="1432173" cy="44020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7480737" y="2382223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480737" y="3098310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7471150" y="3814397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배틀패스</a:t>
            </a:r>
            <a:endParaRPr lang="ko-KR" altLang="en-US" sz="1800" i="0" u="none" strike="noStrike" kern="1200" cap="none" spc="0" normalizeH="0" baseline="0" noProof="0" err="1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8D5D5DA-336C-4BE9-96A0-4DCAFE4EFDFB}"/>
              </a:ext>
            </a:extLst>
          </p:cNvPr>
          <p:cNvSpPr/>
          <p:nvPr/>
        </p:nvSpPr>
        <p:spPr>
          <a:xfrm>
            <a:off x="4886186" y="4041349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B05476-F605-4F20-B3B1-2D83265ABAE1}"/>
              </a:ext>
            </a:extLst>
          </p:cNvPr>
          <p:cNvSpPr/>
          <p:nvPr/>
        </p:nvSpPr>
        <p:spPr>
          <a:xfrm>
            <a:off x="2575606" y="4041349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4CE7B0-AC33-4E3E-B845-137006BDD792}"/>
              </a:ext>
            </a:extLst>
          </p:cNvPr>
          <p:cNvSpPr/>
          <p:nvPr/>
        </p:nvSpPr>
        <p:spPr>
          <a:xfrm>
            <a:off x="7468446" y="449615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원조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/>
          <p:nvPr/>
        </p:nvCxnSpPr>
        <p:spPr>
          <a:xfrm>
            <a:off x="3676684" y="3285168"/>
            <a:ext cx="3630559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>
            <a:off x="3676681" y="3297456"/>
            <a:ext cx="4915" cy="92669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>
            <a:off x="4450971" y="4010295"/>
            <a:ext cx="2868560" cy="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421FB6-66BC-4FCC-8D0C-DC37C6047BA9}"/>
              </a:ext>
            </a:extLst>
          </p:cNvPr>
          <p:cNvCxnSpPr>
            <a:cxnSpLocks/>
          </p:cNvCxnSpPr>
          <p:nvPr/>
        </p:nvCxnSpPr>
        <p:spPr>
          <a:xfrm>
            <a:off x="4438681" y="4022585"/>
            <a:ext cx="4915" cy="22614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ACB6D52-5EC8-44B6-9955-B14893CA3D00}"/>
              </a:ext>
            </a:extLst>
          </p:cNvPr>
          <p:cNvCxnSpPr>
            <a:cxnSpLocks/>
          </p:cNvCxnSpPr>
          <p:nvPr/>
        </p:nvCxnSpPr>
        <p:spPr>
          <a:xfrm>
            <a:off x="5999810" y="4735425"/>
            <a:ext cx="1258528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09B3BD-7EBC-413A-A6CC-B8643BE5450C}"/>
              </a:ext>
            </a:extLst>
          </p:cNvPr>
          <p:cNvCxnSpPr>
            <a:cxnSpLocks/>
          </p:cNvCxnSpPr>
          <p:nvPr/>
        </p:nvCxnSpPr>
        <p:spPr>
          <a:xfrm flipH="1">
            <a:off x="5992177" y="4403585"/>
            <a:ext cx="7375" cy="36133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85800EE-B5F8-4854-951C-11BA85335322}"/>
              </a:ext>
            </a:extLst>
          </p:cNvPr>
          <p:cNvCxnSpPr>
            <a:cxnSpLocks/>
          </p:cNvCxnSpPr>
          <p:nvPr/>
        </p:nvCxnSpPr>
        <p:spPr>
          <a:xfrm flipH="1" flipV="1">
            <a:off x="5611177" y="4408503"/>
            <a:ext cx="388376" cy="1966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41EE4D-7076-4DEA-B88E-EFE5352996A6}"/>
              </a:ext>
            </a:extLst>
          </p:cNvPr>
          <p:cNvSpPr/>
          <p:nvPr/>
        </p:nvSpPr>
        <p:spPr>
          <a:xfrm>
            <a:off x="3202141" y="51667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512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 descr="파란색, 앉아있는, 녹색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3018" y="1660574"/>
            <a:ext cx="6826844" cy="4313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6A831F-3B94-4AF8-8A5E-1F8AFDF41C5A}"/>
              </a:ext>
            </a:extLst>
          </p:cNvPr>
          <p:cNvGrpSpPr/>
          <p:nvPr/>
        </p:nvGrpSpPr>
        <p:grpSpPr>
          <a:xfrm>
            <a:off x="514438" y="1657764"/>
            <a:ext cx="4244816" cy="4316289"/>
            <a:chOff x="654743" y="3918121"/>
            <a:chExt cx="4244816" cy="39420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9F592D-416D-4216-B812-7480A411FB9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정보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9DA135-3099-4CDD-A15C-2DB91B588363}"/>
                </a:ext>
              </a:extLst>
            </p:cNvPr>
            <p:cNvSpPr/>
            <p:nvPr/>
          </p:nvSpPr>
          <p:spPr>
            <a:xfrm>
              <a:off x="746182" y="4375330"/>
              <a:ext cx="4060778" cy="344058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운송량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-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한번에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원조할수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자원의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  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최대양을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의미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세율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-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자원양의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세율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(%)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만큼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  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더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소모한다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-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종합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증가하는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양이다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건물설명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640871-D6B3-4A51-BBED-997174B6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43904A-2208-41C9-8A4E-F71301B4421D}"/>
                </a:ext>
              </a:extLst>
            </p:cNvPr>
            <p:cNvSpPr/>
            <p:nvPr/>
          </p:nvSpPr>
          <p:spPr>
            <a:xfrm>
              <a:off x="654743" y="3918121"/>
              <a:ext cx="4244816" cy="394208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619CAC-0873-4BAE-A751-5B50DDB39700}"/>
              </a:ext>
            </a:extLst>
          </p:cNvPr>
          <p:cNvSpPr/>
          <p:nvPr/>
        </p:nvSpPr>
        <p:spPr>
          <a:xfrm>
            <a:off x="3202141" y="51667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52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75398" y="1612068"/>
            <a:ext cx="4244816" cy="4059662"/>
            <a:chOff x="654743" y="3918121"/>
            <a:chExt cx="4244816" cy="30187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9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업그레이드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효과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94749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교환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규모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교환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수수료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감소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301876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 descr="모니터, 디스플레이, 시계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7400" y="1615705"/>
            <a:ext cx="6480000" cy="4058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506944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317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506944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소비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교역소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B84AF5-31C4-41C0-A678-975E76DE45DC}"/>
              </a:ext>
            </a:extLst>
          </p:cNvPr>
          <p:cNvGrpSpPr/>
          <p:nvPr/>
        </p:nvGrpSpPr>
        <p:grpSpPr>
          <a:xfrm>
            <a:off x="578366" y="1614809"/>
            <a:ext cx="4244816" cy="4058378"/>
            <a:chOff x="654743" y="3918122"/>
            <a:chExt cx="4244816" cy="4058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E60829-F298-4F7D-9C97-82206CF1404E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021FC6-EC6C-42B0-B222-5E08C2C07820}"/>
                </a:ext>
              </a:extLst>
            </p:cNvPr>
            <p:cNvSpPr/>
            <p:nvPr/>
          </p:nvSpPr>
          <p:spPr>
            <a:xfrm>
              <a:off x="746182" y="4375330"/>
              <a:ext cx="4060778" cy="11428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10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이상일때 </a:t>
              </a:r>
              <a:r>
                <a:rPr lang="ko-KR" altLang="en-US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교역소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건설가능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ko-KR" altLang="en-US">
                <a:cs typeface="+mn-cs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n-1 → 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C80DFA7-CBCF-47E0-B480-8F62BD7AFB9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C69943-C3DA-4277-B6F0-216B2B51BB65}"/>
                </a:ext>
              </a:extLst>
            </p:cNvPr>
            <p:cNvSpPr/>
            <p:nvPr/>
          </p:nvSpPr>
          <p:spPr>
            <a:xfrm>
              <a:off x="654743" y="3918122"/>
              <a:ext cx="4244816" cy="405837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4" name="그림 23" descr="모니터, 디스플레이, 시계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5E88C964-0503-4385-B535-27603735D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7400" y="1615705"/>
            <a:ext cx="6480000" cy="4058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434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360563" y="1953904"/>
            <a:ext cx="4785589" cy="3239989"/>
            <a:chOff x="654743" y="3918121"/>
            <a:chExt cx="4244816" cy="36855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551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루체른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스크롤 - 보상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2"/>
              <a:ext cx="4060778" cy="286737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시즌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(8주)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동안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루체른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스크롤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당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받을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수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보상</a:t>
              </a:r>
              <a:endParaRPr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하단 상자 잠금 </a:t>
              </a:r>
              <a:r>
                <a:rPr lang="ko-KR" alt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헤제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(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과금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)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로</a:t>
              </a:r>
              <a:r>
                <a:rPr 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추가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보상이 해금된다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루체른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스크롤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경험치는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보석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도전으로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획득</a:t>
              </a:r>
              <a:endPara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36855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 descr="측면, 주차, 묶음, 전면이(가) 표시된 사진&#10;&#10;매우 높은 신뢰도로 생성된 설명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1435" y="1953903"/>
            <a:ext cx="6406257" cy="3432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487490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199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5" name="그림 14" descr="검은색, 측면, 묶음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1DF0006A-D7E7-461F-9195-0288A0AC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085" y="1308428"/>
            <a:ext cx="5877773" cy="2540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93826B-501A-4C76-8E7B-317BE8CB4FC8}"/>
              </a:ext>
            </a:extLst>
          </p:cNvPr>
          <p:cNvGrpSpPr/>
          <p:nvPr/>
        </p:nvGrpSpPr>
        <p:grpSpPr>
          <a:xfrm>
            <a:off x="774520" y="1305705"/>
            <a:ext cx="4244816" cy="4938809"/>
            <a:chOff x="654743" y="3918121"/>
            <a:chExt cx="4244816" cy="29863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4D9C5-2385-448C-A5DB-2B2A1A5F4767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551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루체른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스크롤 - 도전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6F6275-43D3-4675-B824-D6B62AB5A12F}"/>
                </a:ext>
              </a:extLst>
            </p:cNvPr>
            <p:cNvSpPr/>
            <p:nvPr/>
          </p:nvSpPr>
          <p:spPr>
            <a:xfrm>
              <a:off x="746182" y="4375330"/>
              <a:ext cx="4060778" cy="252915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루체른 스크롤 경험치를 얻는 도전 정보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시즌 도전: 시즌동안 도전할수있는 과제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매주 도전: 매주 추가되는 과제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1985920-D546-4D1E-ADFC-A6E3D29C033C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F1F2A0-94DD-402E-BFC2-77361A8A1184}"/>
                </a:ext>
              </a:extLst>
            </p:cNvPr>
            <p:cNvSpPr/>
            <p:nvPr/>
          </p:nvSpPr>
          <p:spPr>
            <a:xfrm>
              <a:off x="654743" y="3918121"/>
              <a:ext cx="4244816" cy="202372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8" name="그림 27" descr="실내, 검은색, 자동차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BD66AEB1-96B7-4EC9-827B-796FACCF0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8111" y="3913976"/>
            <a:ext cx="5873720" cy="2540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985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93826B-501A-4C76-8E7B-317BE8CB4FC8}"/>
              </a:ext>
            </a:extLst>
          </p:cNvPr>
          <p:cNvGrpSpPr/>
          <p:nvPr/>
        </p:nvGrpSpPr>
        <p:grpSpPr>
          <a:xfrm>
            <a:off x="250114" y="1584887"/>
            <a:ext cx="4638106" cy="4207138"/>
            <a:chOff x="654743" y="3918121"/>
            <a:chExt cx="4244816" cy="25439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4D9C5-2385-448C-A5DB-2B2A1A5F4767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419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원조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6F6275-43D3-4675-B824-D6B62AB5A12F}"/>
                </a:ext>
              </a:extLst>
            </p:cNvPr>
            <p:cNvSpPr/>
            <p:nvPr/>
          </p:nvSpPr>
          <p:spPr>
            <a:xfrm>
              <a:off x="734934" y="4248992"/>
              <a:ext cx="4060778" cy="202667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연맹원을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선택하여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자원들을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지원해줄수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식량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목재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석재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를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지원할수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세율에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따른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소모를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현재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운송량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/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최대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운송량을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도시끼리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거리만큼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운송하는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시간을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보여주고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클릭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시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시작한다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1985920-D546-4D1E-ADFC-A6E3D29C033C}"/>
                </a:ext>
              </a:extLst>
            </p:cNvPr>
            <p:cNvCxnSpPr>
              <a:cxnSpLocks/>
            </p:cNvCxnSpPr>
            <p:nvPr/>
          </p:nvCxnSpPr>
          <p:spPr>
            <a:xfrm>
              <a:off x="734934" y="4192073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F1F2A0-94DD-402E-BFC2-77361A8A1184}"/>
                </a:ext>
              </a:extLst>
            </p:cNvPr>
            <p:cNvSpPr/>
            <p:nvPr/>
          </p:nvSpPr>
          <p:spPr>
            <a:xfrm>
              <a:off x="654743" y="3918121"/>
              <a:ext cx="4244816" cy="254394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8" name="그림 27" descr="스크린샷, 파란색, 모니터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BD66AEB1-96B7-4EC9-827B-796FACCF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143" y="1585400"/>
            <a:ext cx="6853967" cy="4211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12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2CA01-07AC-43FC-B9B6-75770C1BBC7E}"/>
              </a:ext>
            </a:extLst>
          </p:cNvPr>
          <p:cNvSpPr/>
          <p:nvPr/>
        </p:nvSpPr>
        <p:spPr>
          <a:xfrm>
            <a:off x="4146792" y="1495995"/>
            <a:ext cx="1085608" cy="446715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249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케이크, 생일, 테이블, 장식이(가) 표시된 사진&#10;&#10;매우 높은 신뢰도로 생성된 설명">
            <a:extLst>
              <a:ext uri="{FF2B5EF4-FFF2-40B4-BE49-F238E27FC236}">
                <a16:creationId xmlns:a16="http://schemas.microsoft.com/office/drawing/2014/main" id="{AF8E2038-A32F-492E-97B9-FF68FE75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4491" y="2055504"/>
            <a:ext cx="4647152" cy="3597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35006FCA-864E-41EC-89FE-2F20E1CB845D}"/>
              </a:ext>
            </a:extLst>
          </p:cNvPr>
          <p:cNvSpPr txBox="1"/>
          <p:nvPr/>
        </p:nvSpPr>
        <p:spPr>
          <a:xfrm>
            <a:off x="812625" y="2055683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아카데미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0195A7-B46A-45B0-986F-C39E0C520ED6}"/>
              </a:ext>
            </a:extLst>
          </p:cNvPr>
          <p:cNvSpPr/>
          <p:nvPr/>
        </p:nvSpPr>
        <p:spPr>
          <a:xfrm>
            <a:off x="904065" y="2512713"/>
            <a:ext cx="5107088" cy="2936188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기술을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연구하는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건물이다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경제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기술과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군사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기술을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연구할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수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레벨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증가에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따라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연구할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수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있는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기술의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종류가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증가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시청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Lever 4일때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목재와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식략을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소비하여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건설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가능하다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건물크기는  6 * 6 타일 이다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6D950F6-C023-493E-AF1B-6207011F5A7F}"/>
              </a:ext>
            </a:extLst>
          </p:cNvPr>
          <p:cNvCxnSpPr>
            <a:cxnSpLocks/>
          </p:cNvCxnSpPr>
          <p:nvPr/>
        </p:nvCxnSpPr>
        <p:spPr>
          <a:xfrm>
            <a:off x="904065" y="2455793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68039-0E32-4649-9744-8B37B1128CF6}"/>
              </a:ext>
            </a:extLst>
          </p:cNvPr>
          <p:cNvSpPr/>
          <p:nvPr/>
        </p:nvSpPr>
        <p:spPr>
          <a:xfrm>
            <a:off x="812625" y="2055504"/>
            <a:ext cx="5277678" cy="35926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B403E-04AF-4066-89D4-E35DBBEF4C66}"/>
              </a:ext>
            </a:extLst>
          </p:cNvPr>
          <p:cNvSpPr/>
          <p:nvPr/>
        </p:nvSpPr>
        <p:spPr>
          <a:xfrm>
            <a:off x="3202140" y="509460"/>
            <a:ext cx="3256872" cy="515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▶아카데미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801290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잔디, 아이, 장난감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7960" y="2176158"/>
            <a:ext cx="2973427" cy="2829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3294750" y="4025907"/>
            <a:ext cx="886108" cy="90518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272180" y="3875745"/>
            <a:ext cx="849236" cy="94205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7235440" y="2573037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235441" y="3276834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아카데미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B05476-F605-4F20-B3B1-2D83265ABAE1}"/>
              </a:ext>
            </a:extLst>
          </p:cNvPr>
          <p:cNvSpPr/>
          <p:nvPr/>
        </p:nvSpPr>
        <p:spPr>
          <a:xfrm>
            <a:off x="2391761" y="3875744"/>
            <a:ext cx="824655" cy="90518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4CE7B0-AC33-4E3E-B845-137006BDD792}"/>
              </a:ext>
            </a:extLst>
          </p:cNvPr>
          <p:cNvSpPr/>
          <p:nvPr/>
        </p:nvSpPr>
        <p:spPr>
          <a:xfrm>
            <a:off x="7235439" y="4121617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연구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/>
          <p:nvPr/>
        </p:nvCxnSpPr>
        <p:spPr>
          <a:xfrm>
            <a:off x="3738644" y="3525144"/>
            <a:ext cx="3335592" cy="294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 flipH="1">
            <a:off x="3706687" y="3537431"/>
            <a:ext cx="19665" cy="48424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>
            <a:off x="5115157" y="4360884"/>
            <a:ext cx="1959078" cy="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A72721-C4D4-42AC-B4DA-42407482ECAA}"/>
              </a:ext>
            </a:extLst>
          </p:cNvPr>
          <p:cNvCxnSpPr>
            <a:cxnSpLocks/>
          </p:cNvCxnSpPr>
          <p:nvPr/>
        </p:nvCxnSpPr>
        <p:spPr>
          <a:xfrm>
            <a:off x="2804580" y="2898337"/>
            <a:ext cx="4269655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EA565FA-FFBD-405D-AE72-B045CA08AFA7}"/>
              </a:ext>
            </a:extLst>
          </p:cNvPr>
          <p:cNvCxnSpPr>
            <a:cxnSpLocks/>
          </p:cNvCxnSpPr>
          <p:nvPr/>
        </p:nvCxnSpPr>
        <p:spPr>
          <a:xfrm flipH="1">
            <a:off x="2821783" y="2886044"/>
            <a:ext cx="19665" cy="97585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60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 descr="앉아있는, 파란색, 테이블, 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737" y="1587474"/>
            <a:ext cx="6466366" cy="4076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6A831F-3B94-4AF8-8A5E-1F8AFDF41C5A}"/>
              </a:ext>
            </a:extLst>
          </p:cNvPr>
          <p:cNvGrpSpPr/>
          <p:nvPr/>
        </p:nvGrpSpPr>
        <p:grpSpPr>
          <a:xfrm>
            <a:off x="561160" y="1587474"/>
            <a:ext cx="4244816" cy="2736213"/>
            <a:chOff x="654743" y="3918300"/>
            <a:chExt cx="4244816" cy="24989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9F592D-416D-4216-B812-7480A411FB9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정보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9DA135-3099-4CDD-A15C-2DB91B588363}"/>
                </a:ext>
              </a:extLst>
            </p:cNvPr>
            <p:cNvSpPr/>
            <p:nvPr/>
          </p:nvSpPr>
          <p:spPr>
            <a:xfrm>
              <a:off x="746182" y="4375330"/>
              <a:ext cx="4060778" cy="192267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속도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향상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-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연구에 걸리는 시간을 연구속도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향상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(%)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만큼 줄여준다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건물 설명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640871-D6B3-4A51-BBED-997174B6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43904A-2208-41C9-8A4E-F71301B4421D}"/>
                </a:ext>
              </a:extLst>
            </p:cNvPr>
            <p:cNvSpPr/>
            <p:nvPr/>
          </p:nvSpPr>
          <p:spPr>
            <a:xfrm>
              <a:off x="654743" y="3929345"/>
              <a:ext cx="4244816" cy="24879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619CAC-0873-4BAE-A751-5B50DDB39700}"/>
              </a:ext>
            </a:extLst>
          </p:cNvPr>
          <p:cNvSpPr/>
          <p:nvPr/>
        </p:nvSpPr>
        <p:spPr>
          <a:xfrm>
            <a:off x="3202141" y="516672"/>
            <a:ext cx="3386268" cy="515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아카데미</a:t>
            </a:r>
            <a:endParaRPr lang="ko-KR" altLang="en-US" err="1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777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639702" y="1646109"/>
            <a:ext cx="4244816" cy="4058073"/>
            <a:chOff x="654743" y="3918121"/>
            <a:chExt cx="4244816" cy="30175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9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효과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25645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속도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301758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 descr="모니터, 작은, 앉아있는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3692" y="1649745"/>
            <a:ext cx="6436023" cy="4058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506944"/>
            <a:ext cx="3398558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아카데미</a:t>
            </a:r>
            <a:endParaRPr lang="ko-KR" altLang="en-US" err="1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613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모니터, 작은, 앉아있는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2041" y="1617763"/>
            <a:ext cx="6436023" cy="4058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506944"/>
            <a:ext cx="3398558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소비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아카데미</a:t>
            </a:r>
            <a:endParaRPr kumimoji="0" lang="ko-KR" altLang="en-US" sz="1800" b="0" i="0" u="none" strike="noStrike" kern="1200" cap="none" spc="0" normalizeH="0" baseline="0" noProof="0" err="1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223948-7712-4573-8A6A-AC9C2F5714A9}"/>
              </a:ext>
            </a:extLst>
          </p:cNvPr>
          <p:cNvGrpSpPr/>
          <p:nvPr/>
        </p:nvGrpSpPr>
        <p:grpSpPr>
          <a:xfrm>
            <a:off x="614293" y="1617763"/>
            <a:ext cx="4244816" cy="4058073"/>
            <a:chOff x="654743" y="3918121"/>
            <a:chExt cx="4244816" cy="405807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74E491-3B4A-4983-9DA0-B747F914A1A8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E4B088-8B1B-449F-9A4B-ED644D43FF49}"/>
                </a:ext>
              </a:extLst>
            </p:cNvPr>
            <p:cNvSpPr/>
            <p:nvPr/>
          </p:nvSpPr>
          <p:spPr>
            <a:xfrm>
              <a:off x="746182" y="4375330"/>
              <a:ext cx="4060778" cy="289002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시청레벨 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4</a:t>
              </a: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 시 아카데미 건설가능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n-1 → 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예외 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24 → 25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감시탑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25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</a:t>
              </a:r>
              <a:endPara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          시청 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25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</a:t>
              </a:r>
              <a:endPara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          </a:t>
              </a:r>
              <a:r>
                <a:rPr lang="ko-KR" alt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교역소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25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</a:t>
              </a:r>
              <a:endPara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0ABABA0-BE8D-4430-9319-76C67DC38CD7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1360864-1233-415B-8602-C50251B98869}"/>
                </a:ext>
              </a:extLst>
            </p:cNvPr>
            <p:cNvSpPr/>
            <p:nvPr/>
          </p:nvSpPr>
          <p:spPr>
            <a:xfrm>
              <a:off x="654743" y="3918121"/>
              <a:ext cx="4244816" cy="40580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842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487490"/>
            <a:ext cx="3693526" cy="5399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아카데미</a:t>
            </a:r>
            <a:endParaRPr lang="ko-KR" altLang="en-US" err="1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7" descr="파란색, 방, 앉아있는, 칠한이(가) 표시된 사진&#10;&#10;매우 높은 신뢰도로 생성된 설명">
            <a:extLst>
              <a:ext uri="{FF2B5EF4-FFF2-40B4-BE49-F238E27FC236}">
                <a16:creationId xmlns:a16="http://schemas.microsoft.com/office/drawing/2014/main" id="{1E7A2815-AAB7-4C2D-8F84-512979D22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9525" y="1189813"/>
            <a:ext cx="5179893" cy="5180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D8E217B-D8CF-4D4E-B2E8-FF418297D32D}"/>
              </a:ext>
            </a:extLst>
          </p:cNvPr>
          <p:cNvGrpSpPr/>
          <p:nvPr/>
        </p:nvGrpSpPr>
        <p:grpSpPr>
          <a:xfrm>
            <a:off x="838200" y="1229021"/>
            <a:ext cx="4785589" cy="5154422"/>
            <a:chOff x="654743" y="3918122"/>
            <a:chExt cx="4244816" cy="5863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FB80C9-B8F3-4933-A0B6-FE2057A6E419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551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기술 연구 - 경제(연구 트리)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93D8D64-B433-4BE9-A49B-EE3207DA8CD7}"/>
                </a:ext>
              </a:extLst>
            </p:cNvPr>
            <p:cNvSpPr/>
            <p:nvPr/>
          </p:nvSpPr>
          <p:spPr>
            <a:xfrm>
              <a:off x="746182" y="4375331"/>
              <a:ext cx="4060778" cy="381266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경제 기술을 연구할 수 있다.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경제 기술을 연구하여 해당 기술을 배우면 도시 외부에서 채집, 채광, 벌목, 채금 등을 할 수 있다.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가능한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기술의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Lv은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아카데미의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올려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줌으로써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단계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별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해지된다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.( EX,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아카데미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Lv.4 =&gt;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관개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Lv3,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작은톱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Lv.3)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03CFA84-6AE8-4151-A24D-BD1222EC4847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0D3F59-807E-4C5C-8D75-F10D7A14500B}"/>
                </a:ext>
              </a:extLst>
            </p:cNvPr>
            <p:cNvSpPr/>
            <p:nvPr/>
          </p:nvSpPr>
          <p:spPr>
            <a:xfrm>
              <a:off x="654743" y="3918122"/>
              <a:ext cx="4244816" cy="58633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747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487490"/>
            <a:ext cx="3693526" cy="5399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아카데미</a:t>
            </a:r>
            <a:endParaRPr lang="ko-KR" altLang="en-US" err="1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7" descr="파란색, 앉아있는, 여러개, 주차장이(가) 표시된 사진&#10;&#10;매우 높은 신뢰도로 생성된 설명">
            <a:extLst>
              <a:ext uri="{FF2B5EF4-FFF2-40B4-BE49-F238E27FC236}">
                <a16:creationId xmlns:a16="http://schemas.microsoft.com/office/drawing/2014/main" id="{1E7A2815-AAB7-4C2D-8F84-512979D22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0118" y="1254433"/>
            <a:ext cx="4455998" cy="5180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2DD1B-D7B0-41B0-BDBA-DF9F5BE95189}"/>
              </a:ext>
            </a:extLst>
          </p:cNvPr>
          <p:cNvGrpSpPr/>
          <p:nvPr/>
        </p:nvGrpSpPr>
        <p:grpSpPr>
          <a:xfrm>
            <a:off x="838200" y="1238701"/>
            <a:ext cx="4785589" cy="5180697"/>
            <a:chOff x="654743" y="3918121"/>
            <a:chExt cx="4244816" cy="58932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034860-D9B8-46D7-AEB6-851474153B93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551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기술 연구 - 전투(연구 트리)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CE4F713-657A-4A1F-BFFC-508419E7CCD6}"/>
                </a:ext>
              </a:extLst>
            </p:cNvPr>
            <p:cNvSpPr/>
            <p:nvPr/>
          </p:nvSpPr>
          <p:spPr>
            <a:xfrm>
              <a:off x="746182" y="4375332"/>
              <a:ext cx="4060778" cy="373206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 기술을 연구할 수 있다.</a:t>
              </a:r>
              <a:endPara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 기술을 연구하여 해당 기술을 배우</a:t>
              </a:r>
              <a:r>
                <a:rPr 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면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전투력 증가 및 좀 더 발전된 병사를 해금한다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연구</a:t>
              </a:r>
              <a:r>
                <a:rPr 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가능한</a:t>
              </a:r>
              <a:r>
                <a:rPr 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기술의</a:t>
              </a:r>
              <a:r>
                <a:rPr 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Lv은</a:t>
              </a:r>
              <a:r>
                <a:rPr 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아카데미의</a:t>
              </a:r>
              <a:r>
                <a:rPr 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레벨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에 따라 해</a:t>
              </a:r>
              <a:r>
                <a:rPr 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지된다</a:t>
              </a:r>
              <a:r>
                <a:rPr 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(</a:t>
              </a:r>
              <a:r>
                <a:rPr 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ex. </a:t>
              </a:r>
              <a:r>
                <a:rPr lang="en-US" sz="14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아카데미</a:t>
              </a:r>
              <a:r>
                <a:rPr 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Lv.4 =&gt; </a:t>
              </a:r>
              <a:r>
                <a:rPr lang="ko-KR" altLang="en-US" sz="14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철가공</a:t>
              </a:r>
              <a:r>
                <a:rPr 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Lv3, </a:t>
              </a:r>
              <a:r>
                <a:rPr lang="ko-KR" altLang="en-US" sz="14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궁깃개선</a:t>
              </a:r>
              <a:r>
                <a:rPr lang="ko-KR" alt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 </a:t>
              </a:r>
              <a:r>
                <a:rPr lang="ko-KR" altLang="en-US" sz="14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Lv</a:t>
              </a:r>
              <a:r>
                <a:rPr lang="ko-KR" alt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.</a:t>
              </a:r>
              <a:r>
                <a:rPr 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3 ,</a:t>
              </a:r>
              <a:r>
                <a:rPr lang="ko-KR" alt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승마술</a:t>
              </a:r>
              <a:r>
                <a:rPr 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Lv.3 ,</a:t>
              </a:r>
              <a:r>
                <a:rPr lang="ko-KR" altLang="en-US" sz="140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소아탄</a:t>
              </a:r>
              <a:r>
                <a:rPr 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Lv3, </a:t>
              </a:r>
              <a:r>
                <a:rPr lang="ko-KR" alt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검사</a:t>
              </a:r>
              <a:r>
                <a:rPr 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lv.1, </a:t>
              </a:r>
              <a:r>
                <a:rPr lang="ko-KR" alt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궁수</a:t>
              </a:r>
              <a:r>
                <a:rPr lang="en-US" sz="14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Lv.1)</a:t>
              </a:r>
              <a:endPara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B1CD59A-08F2-45BE-B213-615AAAE3608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EC545C-3804-4202-99B4-E75560762C2C}"/>
                </a:ext>
              </a:extLst>
            </p:cNvPr>
            <p:cNvSpPr/>
            <p:nvPr/>
          </p:nvSpPr>
          <p:spPr>
            <a:xfrm>
              <a:off x="654743" y="3918121"/>
              <a:ext cx="4244816" cy="5893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946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E99C702-49A2-45DF-B671-86F255C1D091}"/>
              </a:ext>
            </a:extLst>
          </p:cNvPr>
          <p:cNvSpPr txBox="1"/>
          <p:nvPr/>
        </p:nvSpPr>
        <p:spPr>
          <a:xfrm>
            <a:off x="1009270" y="2117135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역참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822BE2-D181-44F2-8C29-D78561560685}"/>
              </a:ext>
            </a:extLst>
          </p:cNvPr>
          <p:cNvSpPr/>
          <p:nvPr/>
        </p:nvSpPr>
        <p:spPr>
          <a:xfrm>
            <a:off x="1100710" y="2574165"/>
            <a:ext cx="5107088" cy="210519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신비한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상인이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머무르는곳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상인이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도시에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머무를떄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아이콘과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역참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안쪽에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캐릭터가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보인다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역참은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상승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시켜주는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능력치가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없다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크기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(6*6)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latin typeface="Dotum"/>
              <a:ea typeface="Dotum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EE6595-4EE4-42C5-BA34-1A293602B839}"/>
              </a:ext>
            </a:extLst>
          </p:cNvPr>
          <p:cNvCxnSpPr>
            <a:cxnSpLocks/>
          </p:cNvCxnSpPr>
          <p:nvPr/>
        </p:nvCxnSpPr>
        <p:spPr>
          <a:xfrm>
            <a:off x="1100710" y="2517245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27CF77-8E7A-4190-9E2D-83B99F25A299}"/>
              </a:ext>
            </a:extLst>
          </p:cNvPr>
          <p:cNvSpPr/>
          <p:nvPr/>
        </p:nvSpPr>
        <p:spPr>
          <a:xfrm>
            <a:off x="1009270" y="2116956"/>
            <a:ext cx="5277678" cy="32484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잔디, 기계, 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2693" y="248827"/>
            <a:ext cx="3574179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ED30-0337-46C6-AEDF-5E731F4AAED2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소비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역참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B18F8DE-DE26-4F79-A067-3D8A7D83D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1194" y="3530341"/>
            <a:ext cx="3577175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180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1807" y="248827"/>
            <a:ext cx="3355951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ED30-0337-46C6-AEDF-5E731F4AAED2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소비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역참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20" name="그림 19" descr="잔디, 테이블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4B18F8DE-DE26-4F79-A067-3D8A7D83D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532" y="3530341"/>
            <a:ext cx="3366788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23829F3-1F8C-46E0-8ACE-8EB724470921}"/>
              </a:ext>
            </a:extLst>
          </p:cNvPr>
          <p:cNvSpPr/>
          <p:nvPr/>
        </p:nvSpPr>
        <p:spPr>
          <a:xfrm>
            <a:off x="9719535" y="5643161"/>
            <a:ext cx="1127364" cy="96413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A24074E-287E-469E-93F2-5052F5EBB46A}"/>
              </a:ext>
            </a:extLst>
          </p:cNvPr>
          <p:cNvSpPr/>
          <p:nvPr/>
        </p:nvSpPr>
        <p:spPr>
          <a:xfrm>
            <a:off x="8810051" y="346032"/>
            <a:ext cx="1250268" cy="95184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D8BE98E-3891-49AD-8BB1-12E985F858CD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5303970" y="-1295739"/>
            <a:ext cx="1537600" cy="672483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0C72B8-9A3A-4F0F-B28F-E0AEB03574EF}"/>
              </a:ext>
            </a:extLst>
          </p:cNvPr>
          <p:cNvGrpSpPr/>
          <p:nvPr/>
        </p:nvGrpSpPr>
        <p:grpSpPr>
          <a:xfrm>
            <a:off x="818321" y="2313600"/>
            <a:ext cx="5884318" cy="2433482"/>
            <a:chOff x="1046140" y="1096860"/>
            <a:chExt cx="5884318" cy="2433482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9E99C702-49A2-45DF-B671-86F255C1D091}"/>
                </a:ext>
              </a:extLst>
            </p:cNvPr>
            <p:cNvSpPr txBox="1"/>
            <p:nvPr/>
          </p:nvSpPr>
          <p:spPr>
            <a:xfrm>
              <a:off x="1046141" y="1097038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역참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822BE2-D181-44F2-8C29-D78561560685}"/>
                </a:ext>
              </a:extLst>
            </p:cNvPr>
            <p:cNvSpPr/>
            <p:nvPr/>
          </p:nvSpPr>
          <p:spPr>
            <a:xfrm>
              <a:off x="1137580" y="1554068"/>
              <a:ext cx="571095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역참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떠있을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때 아이콘을 누르거나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누르면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잡화점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창으로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넘어간다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역참의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UI를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클릭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 신비한 상인이 머물러 있으면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‘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신비한 상인의 잡화점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’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에 입장한다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EE6595-4EE4-42C5-BA34-1A293602B839}"/>
                </a:ext>
              </a:extLst>
            </p:cNvPr>
            <p:cNvCxnSpPr>
              <a:cxnSpLocks/>
            </p:cNvCxnSpPr>
            <p:nvPr/>
          </p:nvCxnSpPr>
          <p:spPr>
            <a:xfrm>
              <a:off x="1137581" y="1497148"/>
              <a:ext cx="5710957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27CF77-8E7A-4190-9E2D-83B99F25A299}"/>
                </a:ext>
              </a:extLst>
            </p:cNvPr>
            <p:cNvSpPr/>
            <p:nvPr/>
          </p:nvSpPr>
          <p:spPr>
            <a:xfrm>
              <a:off x="1046140" y="1096860"/>
              <a:ext cx="5884318" cy="243348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041175B-A836-4451-9920-91D83A0A132A}"/>
                </a:ext>
              </a:extLst>
            </p:cNvPr>
            <p:cNvSpPr/>
            <p:nvPr/>
          </p:nvSpPr>
          <p:spPr>
            <a:xfrm>
              <a:off x="2592812" y="1618736"/>
              <a:ext cx="690723" cy="38265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9F4FC910-0252-4DDE-8878-C089470946B7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689600" y="3456745"/>
            <a:ext cx="4593617" cy="218641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430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ED30-0337-46C6-AEDF-5E731F4AAED2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소비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역참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F258F9-4493-409C-A0BA-068086B41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7313" y="1713777"/>
            <a:ext cx="5285527" cy="3713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12EB2F-8992-4D63-8A2C-56FA06D141C4}"/>
              </a:ext>
            </a:extLst>
          </p:cNvPr>
          <p:cNvSpPr/>
          <p:nvPr/>
        </p:nvSpPr>
        <p:spPr>
          <a:xfrm>
            <a:off x="41872" y="1282869"/>
            <a:ext cx="4313581" cy="4309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C3DDDE-F655-4C8B-A6DA-35B0261095DA}"/>
              </a:ext>
            </a:extLst>
          </p:cNvPr>
          <p:cNvGrpSpPr/>
          <p:nvPr/>
        </p:nvGrpSpPr>
        <p:grpSpPr>
          <a:xfrm>
            <a:off x="767623" y="1713777"/>
            <a:ext cx="5167065" cy="3715406"/>
            <a:chOff x="767623" y="1713777"/>
            <a:chExt cx="5167065" cy="37154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37AD97-EFAC-4CDE-84BA-8002195FCE70}"/>
                </a:ext>
              </a:extLst>
            </p:cNvPr>
            <p:cNvSpPr txBox="1"/>
            <p:nvPr/>
          </p:nvSpPr>
          <p:spPr>
            <a:xfrm>
              <a:off x="767623" y="1713958"/>
              <a:ext cx="507562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en-US" altLang="ko-KR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신비한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상인</a:t>
              </a:r>
              <a:endParaRPr lang="en-US" altLang="ko-KR" sz="20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A641AC2-B029-45A0-9CBA-E91F50500F4A}"/>
                </a:ext>
              </a:extLst>
            </p:cNvPr>
            <p:cNvSpPr/>
            <p:nvPr/>
          </p:nvSpPr>
          <p:spPr>
            <a:xfrm>
              <a:off x="859063" y="2170988"/>
              <a:ext cx="4984185" cy="12741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상인이 숙식 하고있지 않으면 뜨는 창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건축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,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부대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훈련,야만인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처치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의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행동을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하면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돌아오는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속도가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빨라진다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68B2988-B0B3-4825-8DDD-E6204FFE9EA8}"/>
                </a:ext>
              </a:extLst>
            </p:cNvPr>
            <p:cNvCxnSpPr>
              <a:cxnSpLocks/>
            </p:cNvCxnSpPr>
            <p:nvPr/>
          </p:nvCxnSpPr>
          <p:spPr>
            <a:xfrm>
              <a:off x="859063" y="2114068"/>
              <a:ext cx="49350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759909-BBE0-45A4-B7B5-8A0E9E2077A1}"/>
                </a:ext>
              </a:extLst>
            </p:cNvPr>
            <p:cNvSpPr/>
            <p:nvPr/>
          </p:nvSpPr>
          <p:spPr>
            <a:xfrm>
              <a:off x="767623" y="1713777"/>
              <a:ext cx="5167065" cy="37154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01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도시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CF3A10-5102-4253-8B90-8448792A3FD0}"/>
              </a:ext>
            </a:extLst>
          </p:cNvPr>
          <p:cNvSpPr/>
          <p:nvPr/>
        </p:nvSpPr>
        <p:spPr>
          <a:xfrm>
            <a:off x="1085436" y="1264164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?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3" name="그림 3" descr="사진, 테이블, 물품, 다른이(가) 표시된 사진&#10;&#10;매우 높은 신뢰도로 생성된 설명">
            <a:extLst>
              <a:ext uri="{FF2B5EF4-FFF2-40B4-BE49-F238E27FC236}">
                <a16:creationId xmlns:a16="http://schemas.microsoft.com/office/drawing/2014/main" id="{398962F2-BF8B-419B-9C74-33072B794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/>
          <a:stretch/>
        </p:blipFill>
        <p:spPr>
          <a:xfrm>
            <a:off x="2611120" y="2939728"/>
            <a:ext cx="7444404" cy="3595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FBD653-3BEC-4E4D-A19B-C06A7FBE8B82}"/>
              </a:ext>
            </a:extLst>
          </p:cNvPr>
          <p:cNvSpPr/>
          <p:nvPr/>
        </p:nvSpPr>
        <p:spPr>
          <a:xfrm>
            <a:off x="2577666" y="1972090"/>
            <a:ext cx="7490497" cy="88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도시는 각 유저들 하나씩 운영할 수 있는 개인구역이다.</a:t>
            </a:r>
          </a:p>
          <a:p>
            <a:pPr algn="ctr"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도시를 꾸미거나 목적성 있는 건물을 짓고 성벽을 강화해 외적으로 </a:t>
            </a:r>
            <a:r>
              <a:rPr lang="ko-KR" alt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부터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도시를 지켜내야 한다.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A55F3D-8E55-47D5-B721-F8C2AF16A2FE}"/>
              </a:ext>
            </a:extLst>
          </p:cNvPr>
          <p:cNvSpPr/>
          <p:nvPr/>
        </p:nvSpPr>
        <p:spPr>
          <a:xfrm>
            <a:off x="3100481" y="3659136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D2480EC-EF41-424A-BD78-B8D85B65F014}"/>
              </a:ext>
            </a:extLst>
          </p:cNvPr>
          <p:cNvSpPr/>
          <p:nvPr/>
        </p:nvSpPr>
        <p:spPr>
          <a:xfrm>
            <a:off x="5559009" y="3084041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7AD1B53-9F21-4ABB-8E08-7730D703D3BC}"/>
              </a:ext>
            </a:extLst>
          </p:cNvPr>
          <p:cNvSpPr/>
          <p:nvPr/>
        </p:nvSpPr>
        <p:spPr>
          <a:xfrm>
            <a:off x="5213953" y="4291740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2E1994-4963-42B5-B799-B1388307E466}"/>
              </a:ext>
            </a:extLst>
          </p:cNvPr>
          <p:cNvSpPr/>
          <p:nvPr/>
        </p:nvSpPr>
        <p:spPr>
          <a:xfrm>
            <a:off x="5846556" y="5269399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27BFFAC-9849-4DA1-ADD2-19FE29FF1496}"/>
              </a:ext>
            </a:extLst>
          </p:cNvPr>
          <p:cNvSpPr/>
          <p:nvPr/>
        </p:nvSpPr>
        <p:spPr>
          <a:xfrm>
            <a:off x="9110217" y="3587249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640B91E-852B-49D3-B8F4-8A4428148D91}"/>
              </a:ext>
            </a:extLst>
          </p:cNvPr>
          <p:cNvSpPr/>
          <p:nvPr/>
        </p:nvSpPr>
        <p:spPr>
          <a:xfrm>
            <a:off x="3186745" y="5096872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999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ED30-0337-46C6-AEDF-5E731F4AAED2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소비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역참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14" name="그림 13" descr="기차, 녹색, 다채로운, 오렌지이(가) 표시된 사진&#10;&#10;매우 높은 신뢰도로 생성된 설명">
            <a:extLst>
              <a:ext uri="{FF2B5EF4-FFF2-40B4-BE49-F238E27FC236}">
                <a16:creationId xmlns:a16="http://schemas.microsoft.com/office/drawing/2014/main" id="{CCD238C2-4806-4482-A9E8-5D18EC54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0259" y="800328"/>
            <a:ext cx="5064305" cy="27530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그림 19" descr="묶음, 기차, 그룹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FEF258F9-4493-409C-A0BA-068086B41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0259" y="3750005"/>
            <a:ext cx="5064302" cy="2556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12EB2F-8992-4D63-8A2C-56FA06D141C4}"/>
              </a:ext>
            </a:extLst>
          </p:cNvPr>
          <p:cNvSpPr/>
          <p:nvPr/>
        </p:nvSpPr>
        <p:spPr>
          <a:xfrm>
            <a:off x="41872" y="1282869"/>
            <a:ext cx="4313581" cy="4309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7AD97-EFAC-4CDE-84BA-8002195FCE70}"/>
              </a:ext>
            </a:extLst>
          </p:cNvPr>
          <p:cNvSpPr txBox="1"/>
          <p:nvPr/>
        </p:nvSpPr>
        <p:spPr>
          <a:xfrm>
            <a:off x="781452" y="1713958"/>
            <a:ext cx="50756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200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신비한</a:t>
            </a: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sz="200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상인의</a:t>
            </a: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잡화점</a:t>
            </a:r>
            <a:endParaRPr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641AC2-B029-45A0-9CBA-E91F50500F4A}"/>
              </a:ext>
            </a:extLst>
          </p:cNvPr>
          <p:cNvSpPr/>
          <p:nvPr/>
        </p:nvSpPr>
        <p:spPr>
          <a:xfrm>
            <a:off x="872892" y="2170988"/>
            <a:ext cx="4984185" cy="294535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상인이 머무르면 뜨는 창</a:t>
            </a:r>
            <a:endParaRPr lang="en-US" dirty="0">
              <a:ln>
                <a:solidFill>
                  <a:prstClr val="black">
                    <a:alpha val="30000"/>
                  </a:prstClr>
                </a:solidFill>
              </a:ln>
              <a:latin typeface="Dotum"/>
              <a:ea typeface="Dotum"/>
            </a:endParaRP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상인이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머무르는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시간을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보여준다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</a:t>
            </a:r>
            <a:endParaRPr lang="en-US" dirty="0">
              <a:ln>
                <a:solidFill>
                  <a:prstClr val="black">
                    <a:alpha val="30000"/>
                  </a:prstClr>
                </a:solidFill>
              </a:ln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상인이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머무르는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동안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물품을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목록을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5번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새로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고침할수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있다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.(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첫번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째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: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무료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,2~5번쨰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보석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100)</a:t>
            </a:r>
            <a:endParaRPr lang="en-US" dirty="0">
              <a:ln>
                <a:solidFill>
                  <a:prstClr val="black">
                    <a:alpha val="30000"/>
                  </a:prstClr>
                </a:solidFill>
              </a:ln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자원,가속,버프,기타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아이템을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세일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퍼센트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,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아이템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내용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,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구입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자원을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보여준다</a:t>
            </a:r>
            <a:r>
              <a:rPr 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</a:t>
            </a:r>
            <a:endParaRPr lang="en-US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68B2988-B0B3-4825-8DDD-E6204FFE9EA8}"/>
              </a:ext>
            </a:extLst>
          </p:cNvPr>
          <p:cNvCxnSpPr>
            <a:cxnSpLocks/>
          </p:cNvCxnSpPr>
          <p:nvPr/>
        </p:nvCxnSpPr>
        <p:spPr>
          <a:xfrm>
            <a:off x="872892" y="2114068"/>
            <a:ext cx="493502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D759909-BBE0-45A4-B7B5-8A0E9E2077A1}"/>
              </a:ext>
            </a:extLst>
          </p:cNvPr>
          <p:cNvSpPr/>
          <p:nvPr/>
        </p:nvSpPr>
        <p:spPr>
          <a:xfrm>
            <a:off x="781452" y="1713777"/>
            <a:ext cx="5314548" cy="38628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115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1117917" y="1949409"/>
            <a:ext cx="5277678" cy="3629499"/>
            <a:chOff x="654742" y="3918121"/>
            <a:chExt cx="5277678" cy="36294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기념비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10519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일정기간의 공통과제를 현재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속한 왕국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(서버)의 모든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유저들이 참가해 목표량까지 누적시키면 모든 유저들에게 일괄적으로 보상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건물 크기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(5*5)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36294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기념비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05FD58-E05D-4B73-A869-0637E188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120" y="1949409"/>
            <a:ext cx="3647829" cy="3635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65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기념비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EF6702-67DD-4530-8F21-DF7AAD80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61" y="1731682"/>
            <a:ext cx="3429000" cy="4257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0060ED-18E8-4FDA-A3C7-1B44CAEC97AB}"/>
              </a:ext>
            </a:extLst>
          </p:cNvPr>
          <p:cNvSpPr/>
          <p:nvPr/>
        </p:nvSpPr>
        <p:spPr>
          <a:xfrm>
            <a:off x="4646327" y="2002110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138049-9205-478C-BE62-4F0C9CDC34A6}"/>
              </a:ext>
            </a:extLst>
          </p:cNvPr>
          <p:cNvSpPr/>
          <p:nvPr/>
        </p:nvSpPr>
        <p:spPr>
          <a:xfrm>
            <a:off x="4646327" y="2903183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80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왕국의 역사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F0EB018-9758-4925-8EC7-C2C4C04A93F2}"/>
              </a:ext>
            </a:extLst>
          </p:cNvPr>
          <p:cNvSpPr/>
          <p:nvPr/>
        </p:nvSpPr>
        <p:spPr>
          <a:xfrm>
            <a:off x="837622" y="4314750"/>
            <a:ext cx="1472933" cy="15678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A6CE339-3AE2-4B66-89B1-3CB0B4404CEC}"/>
              </a:ext>
            </a:extLst>
          </p:cNvPr>
          <p:cNvSpPr/>
          <p:nvPr/>
        </p:nvSpPr>
        <p:spPr>
          <a:xfrm>
            <a:off x="2528606" y="4328798"/>
            <a:ext cx="1472933" cy="15678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E4A09E1-C1F5-4A97-AED0-0CFCCC101172}"/>
              </a:ext>
            </a:extLst>
          </p:cNvPr>
          <p:cNvCxnSpPr>
            <a:cxnSpLocks/>
            <a:stCxn id="40" idx="0"/>
          </p:cNvCxnSpPr>
          <p:nvPr/>
        </p:nvCxnSpPr>
        <p:spPr>
          <a:xfrm rot="5400000" flipH="1" flipV="1">
            <a:off x="2004453" y="1835570"/>
            <a:ext cx="2048817" cy="290954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2027347B-0437-4A0B-9095-43F5C1119F22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3293457" y="3138622"/>
            <a:ext cx="1161792" cy="121856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DF48CA4-8FCB-4293-96A7-75E38AAC3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041" y="1707958"/>
            <a:ext cx="3953192" cy="2491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78C0F40-6140-4902-B7FB-2CAF2CE8D2F3}"/>
              </a:ext>
            </a:extLst>
          </p:cNvPr>
          <p:cNvCxnSpPr>
            <a:cxnSpLocks/>
          </p:cNvCxnSpPr>
          <p:nvPr/>
        </p:nvCxnSpPr>
        <p:spPr>
          <a:xfrm flipV="1">
            <a:off x="7108825" y="2265933"/>
            <a:ext cx="4470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095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ADA3134-53AF-4588-9BF8-11F1D5034A3F}"/>
              </a:ext>
            </a:extLst>
          </p:cNvPr>
          <p:cNvGrpSpPr/>
          <p:nvPr/>
        </p:nvGrpSpPr>
        <p:grpSpPr>
          <a:xfrm>
            <a:off x="628143" y="1264164"/>
            <a:ext cx="10865346" cy="5173924"/>
            <a:chOff x="2573824" y="1183009"/>
            <a:chExt cx="7815707" cy="372172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E12131E-98D9-4E27-96D6-8CF023D17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824" y="1183009"/>
              <a:ext cx="6624320" cy="372172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75F1C44-FB94-4E6A-AA70-02701DA6E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09"/>
            <a:stretch/>
          </p:blipFill>
          <p:spPr>
            <a:xfrm>
              <a:off x="8117968" y="1183009"/>
              <a:ext cx="2271563" cy="372172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FD44D29-0245-45E7-983E-E1944364AB38}"/>
              </a:ext>
            </a:extLst>
          </p:cNvPr>
          <p:cNvSpPr/>
          <p:nvPr/>
        </p:nvSpPr>
        <p:spPr>
          <a:xfrm>
            <a:off x="1270000" y="1812333"/>
            <a:ext cx="2332447" cy="4149794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기념비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19D295-DA8B-43DF-8768-BB7CC0BFE893}"/>
              </a:ext>
            </a:extLst>
          </p:cNvPr>
          <p:cNvSpPr txBox="1"/>
          <p:nvPr/>
        </p:nvSpPr>
        <p:spPr>
          <a:xfrm>
            <a:off x="1679950" y="1989944"/>
            <a:ext cx="1526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업적명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FCC4F-29FC-45F4-A2BE-F436F2979FEA}"/>
              </a:ext>
            </a:extLst>
          </p:cNvPr>
          <p:cNvSpPr/>
          <p:nvPr/>
        </p:nvSpPr>
        <p:spPr>
          <a:xfrm>
            <a:off x="1716692" y="3600424"/>
            <a:ext cx="1400448" cy="3067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noProof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업적내용</a:t>
            </a:r>
            <a:endParaRPr lang="en-US" altLang="ko-KR" sz="14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05ED22C-37AE-4F15-BD55-20F0C67A59B4}"/>
              </a:ext>
            </a:extLst>
          </p:cNvPr>
          <p:cNvSpPr/>
          <p:nvPr/>
        </p:nvSpPr>
        <p:spPr>
          <a:xfrm>
            <a:off x="1876245" y="2055134"/>
            <a:ext cx="1165477" cy="31525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23DCCB2-2CE4-4806-B451-EB6F6567A04E}"/>
              </a:ext>
            </a:extLst>
          </p:cNvPr>
          <p:cNvSpPr/>
          <p:nvPr/>
        </p:nvSpPr>
        <p:spPr>
          <a:xfrm>
            <a:off x="1584020" y="3691768"/>
            <a:ext cx="1691177" cy="18174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6685DB-E1D5-4BFB-9300-AA2EC4B295FF}"/>
              </a:ext>
            </a:extLst>
          </p:cNvPr>
          <p:cNvSpPr/>
          <p:nvPr/>
        </p:nvSpPr>
        <p:spPr>
          <a:xfrm>
            <a:off x="1390279" y="3915735"/>
            <a:ext cx="2057565" cy="8413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F682C0-AE0C-47C4-AA3F-C720D2D8B758}"/>
              </a:ext>
            </a:extLst>
          </p:cNvPr>
          <p:cNvSpPr txBox="1"/>
          <p:nvPr/>
        </p:nvSpPr>
        <p:spPr>
          <a:xfrm>
            <a:off x="1640073" y="4136359"/>
            <a:ext cx="1526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보상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23EEA5-625B-431E-8FDE-7D50645FBA73}"/>
              </a:ext>
            </a:extLst>
          </p:cNvPr>
          <p:cNvSpPr txBox="1"/>
          <p:nvPr/>
        </p:nvSpPr>
        <p:spPr>
          <a:xfrm>
            <a:off x="1666503" y="4883925"/>
            <a:ext cx="1526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설명</a:t>
            </a:r>
            <a:endParaRPr kumimoji="0"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A0F1D5A-252D-49D7-86C1-1F2617D3D675}"/>
              </a:ext>
            </a:extLst>
          </p:cNvPr>
          <p:cNvSpPr/>
          <p:nvPr/>
        </p:nvSpPr>
        <p:spPr>
          <a:xfrm>
            <a:off x="1387443" y="4879308"/>
            <a:ext cx="2057565" cy="4928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F49890B-C253-4391-9765-B663FDD991E2}"/>
              </a:ext>
            </a:extLst>
          </p:cNvPr>
          <p:cNvSpPr/>
          <p:nvPr/>
        </p:nvSpPr>
        <p:spPr>
          <a:xfrm>
            <a:off x="1459288" y="5420718"/>
            <a:ext cx="1904400" cy="476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CD6BDB-C76E-480C-B2BA-F6D7470B88C8}"/>
              </a:ext>
            </a:extLst>
          </p:cNvPr>
          <p:cNvSpPr txBox="1"/>
          <p:nvPr/>
        </p:nvSpPr>
        <p:spPr>
          <a:xfrm>
            <a:off x="1673118" y="5453462"/>
            <a:ext cx="1526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현재 상태 및</a:t>
            </a:r>
            <a:endParaRPr lang="en-US" altLang="ko-KR" sz="120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진행상황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31CAD0-36AE-4E39-B94D-BF64827F5E87}"/>
              </a:ext>
            </a:extLst>
          </p:cNvPr>
          <p:cNvSpPr/>
          <p:nvPr/>
        </p:nvSpPr>
        <p:spPr>
          <a:xfrm>
            <a:off x="6250078" y="3090794"/>
            <a:ext cx="4532269" cy="1666299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서버내 유저이면 자동 </a:t>
            </a:r>
            <a:r>
              <a:rPr lang="ko-KR" alt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참여된다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업적내용을 달성 시 해당 보상을 수령 할 수 있다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업적은 활성 기간이 있고 기간 내에만 달성 가능하다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.</a:t>
            </a:r>
            <a:endParaRPr lang="ko-KR" altLang="en-US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86092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849497" y="1657340"/>
            <a:ext cx="5277678" cy="4194854"/>
            <a:chOff x="654742" y="3918121"/>
            <a:chExt cx="5277678" cy="41948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창고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10519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창고는 적 플레이어로부터 약탈을 당했을 때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자원을 창고의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보호량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 이하로 뺏기지 않게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보호한다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Dotum"/>
                  <a:ea typeface="Dotum"/>
                  <a:cs typeface="+mn-cs"/>
                </a:rPr>
                <a:t>건물 크기</a:t>
              </a:r>
              <a:r>
                <a:rPr 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맑은 고딕" panose="020F0502020204030204"/>
                </a:rPr>
                <a:t>(6*6)</a:t>
              </a:r>
              <a:endPara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맑은 고딕" panose="020F0502020204030204"/>
                <a:ea typeface="맑은 고딕" panose="020F0502020204030204"/>
                <a:cs typeface="+mn-lt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419485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창고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B0E907-4988-4C57-A8CE-CAC414E7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810" y="1658620"/>
            <a:ext cx="4838700" cy="419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933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9B75C0BF-597E-490B-9B72-7EFA716D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687" y="1926124"/>
            <a:ext cx="4724504" cy="297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창고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319B80-82B4-49F6-99A7-DFAD5151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7" y="1891677"/>
            <a:ext cx="3265247" cy="397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989257-648E-48DF-8EA6-7871F8E01A32}"/>
              </a:ext>
            </a:extLst>
          </p:cNvPr>
          <p:cNvSpPr/>
          <p:nvPr/>
        </p:nvSpPr>
        <p:spPr>
          <a:xfrm>
            <a:off x="612403" y="4411248"/>
            <a:ext cx="1292863" cy="13762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7E25AF2-25C7-42E7-B477-F44B89176686}"/>
              </a:ext>
            </a:extLst>
          </p:cNvPr>
          <p:cNvCxnSpPr>
            <a:cxnSpLocks/>
            <a:stCxn id="23" idx="0"/>
            <a:endCxn id="31" idx="1"/>
          </p:cNvCxnSpPr>
          <p:nvPr/>
        </p:nvCxnSpPr>
        <p:spPr>
          <a:xfrm rot="5400000" flipH="1" flipV="1">
            <a:off x="1587359" y="1861426"/>
            <a:ext cx="2221299" cy="287834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A797D86-B7F9-45F1-97AE-7A812538AF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48908" y="3189311"/>
            <a:ext cx="1296105" cy="108044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5A107AC-83B1-4EE2-A927-D20BCA98CA6E}"/>
              </a:ext>
            </a:extLst>
          </p:cNvPr>
          <p:cNvSpPr/>
          <p:nvPr/>
        </p:nvSpPr>
        <p:spPr>
          <a:xfrm>
            <a:off x="2212394" y="4388661"/>
            <a:ext cx="1292863" cy="13762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052714-A71A-4316-9FC1-260D32455774}"/>
              </a:ext>
            </a:extLst>
          </p:cNvPr>
          <p:cNvSpPr/>
          <p:nvPr/>
        </p:nvSpPr>
        <p:spPr>
          <a:xfrm>
            <a:off x="4137182" y="1926125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518FC5-965C-43B0-BBFC-F65726D40A4D}"/>
              </a:ext>
            </a:extLst>
          </p:cNvPr>
          <p:cNvSpPr/>
          <p:nvPr/>
        </p:nvSpPr>
        <p:spPr>
          <a:xfrm>
            <a:off x="4137182" y="281765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업그레이드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AB5AADB-925B-4FA5-9978-AEC642C4FE7B}"/>
              </a:ext>
            </a:extLst>
          </p:cNvPr>
          <p:cNvCxnSpPr>
            <a:cxnSpLocks/>
          </p:cNvCxnSpPr>
          <p:nvPr/>
        </p:nvCxnSpPr>
        <p:spPr>
          <a:xfrm flipV="1">
            <a:off x="6553200" y="2189947"/>
            <a:ext cx="34801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16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664245" y="2164022"/>
            <a:ext cx="5277678" cy="3303327"/>
            <a:chOff x="654742" y="3918120"/>
            <a:chExt cx="5277678" cy="33033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효과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보호량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상승</a:t>
              </a:r>
              <a:endPara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 상승</a:t>
              </a:r>
              <a:endPara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0"/>
              <a:ext cx="5277678" cy="330332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창고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056349-6F87-4206-9C60-091E1C2E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078" y="2164022"/>
            <a:ext cx="5241834" cy="3303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44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창고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056349-6F87-4206-9C60-091E1C2E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078" y="2164022"/>
            <a:ext cx="5241834" cy="3303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C28D99-06F2-4C71-8E9D-81BBEE0C4FBA}"/>
              </a:ext>
            </a:extLst>
          </p:cNvPr>
          <p:cNvGrpSpPr/>
          <p:nvPr/>
        </p:nvGrpSpPr>
        <p:grpSpPr>
          <a:xfrm>
            <a:off x="864632" y="2164021"/>
            <a:ext cx="4244816" cy="3301717"/>
            <a:chOff x="654743" y="3918121"/>
            <a:chExt cx="4244816" cy="3301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B9C913-C4B2-40C5-A229-A77F9E158D5B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C99732-7B09-4B1E-9186-134DBF3D2781}"/>
                </a:ext>
              </a:extLst>
            </p:cNvPr>
            <p:cNvSpPr/>
            <p:nvPr/>
          </p:nvSpPr>
          <p:spPr>
            <a:xfrm>
              <a:off x="746182" y="4375330"/>
              <a:ext cx="4060778" cy="2105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 → n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시청 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예외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25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달성 시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시청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25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 병원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25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777E849-4AF9-44A2-8834-747F21488CD7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A59335D-305A-4282-B7D0-E8A3F4E7D353}"/>
                </a:ext>
              </a:extLst>
            </p:cNvPr>
            <p:cNvSpPr/>
            <p:nvPr/>
          </p:nvSpPr>
          <p:spPr>
            <a:xfrm>
              <a:off x="654743" y="3918121"/>
              <a:ext cx="4244816" cy="330171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594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E6BB94-A9DF-441A-B6B6-F00672F69D80}"/>
              </a:ext>
            </a:extLst>
          </p:cNvPr>
          <p:cNvGrpSpPr/>
          <p:nvPr/>
        </p:nvGrpSpPr>
        <p:grpSpPr>
          <a:xfrm>
            <a:off x="1236989" y="2055504"/>
            <a:ext cx="5277678" cy="3143250"/>
            <a:chOff x="812625" y="2055504"/>
            <a:chExt cx="5277678" cy="3143250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9E99C702-49A2-45DF-B671-86F255C1D091}"/>
                </a:ext>
              </a:extLst>
            </p:cNvPr>
            <p:cNvSpPr txBox="1"/>
            <p:nvPr/>
          </p:nvSpPr>
          <p:spPr>
            <a:xfrm>
              <a:off x="812625" y="2055683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장인의 집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822BE2-D181-44F2-8C29-D78561560685}"/>
                </a:ext>
              </a:extLst>
            </p:cNvPr>
            <p:cNvSpPr/>
            <p:nvPr/>
          </p:nvSpPr>
          <p:spPr>
            <a:xfrm>
              <a:off x="904065" y="2512713"/>
              <a:ext cx="5107088" cy="210519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건설에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대한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정보를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볼 수 있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대열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속도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보너스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능력치를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결정한다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건물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크기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(6*6)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EE6595-4EE4-42C5-BA34-1A293602B839}"/>
                </a:ext>
              </a:extLst>
            </p:cNvPr>
            <p:cNvCxnSpPr>
              <a:cxnSpLocks/>
            </p:cNvCxnSpPr>
            <p:nvPr/>
          </p:nvCxnSpPr>
          <p:spPr>
            <a:xfrm>
              <a:off x="904065" y="2455793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27CF77-8E7A-4190-9E2D-83B99F25A299}"/>
                </a:ext>
              </a:extLst>
            </p:cNvPr>
            <p:cNvSpPr/>
            <p:nvPr/>
          </p:nvSpPr>
          <p:spPr>
            <a:xfrm>
              <a:off x="812625" y="2055504"/>
              <a:ext cx="5277678" cy="31432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 descr="잔디, 기계, 정원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5951" y="2055504"/>
            <a:ext cx="3419856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장인의 집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443148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테이블, 실내, 잔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4243" y="2128547"/>
            <a:ext cx="2443527" cy="2829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2925922" y="4113489"/>
            <a:ext cx="677173" cy="7085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124578" y="4098521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296773" y="2848223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정보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7287186" y="3564310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건설 장인 관리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/>
          <p:nvPr/>
        </p:nvCxnSpPr>
        <p:spPr>
          <a:xfrm>
            <a:off x="3332945" y="3035081"/>
            <a:ext cx="3802624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 flipH="1">
            <a:off x="3264116" y="3047369"/>
            <a:ext cx="7375" cy="106188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>
            <a:off x="4402200" y="3760208"/>
            <a:ext cx="2733367" cy="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421FB6-66BC-4FCC-8D0C-DC37C6047BA9}"/>
              </a:ext>
            </a:extLst>
          </p:cNvPr>
          <p:cNvCxnSpPr>
            <a:cxnSpLocks/>
          </p:cNvCxnSpPr>
          <p:nvPr/>
        </p:nvCxnSpPr>
        <p:spPr>
          <a:xfrm flipH="1">
            <a:off x="4407116" y="3772498"/>
            <a:ext cx="7375" cy="33675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D13AD4-F2A2-46C9-A9E4-562CDDA1FDAE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장인의 집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51722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2CA01-07AC-43FC-B9B6-75770C1BBC7E}"/>
              </a:ext>
            </a:extLst>
          </p:cNvPr>
          <p:cNvSpPr/>
          <p:nvPr/>
        </p:nvSpPr>
        <p:spPr>
          <a:xfrm>
            <a:off x="4428404" y="1932550"/>
            <a:ext cx="1667595" cy="42561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611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E99C702-49A2-45DF-B671-86F255C1D091}"/>
              </a:ext>
            </a:extLst>
          </p:cNvPr>
          <p:cNvSpPr txBox="1"/>
          <p:nvPr/>
        </p:nvSpPr>
        <p:spPr>
          <a:xfrm>
            <a:off x="812625" y="2055683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정보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822BE2-D181-44F2-8C29-D78561560685}"/>
              </a:ext>
            </a:extLst>
          </p:cNvPr>
          <p:cNvSpPr/>
          <p:nvPr/>
        </p:nvSpPr>
        <p:spPr>
          <a:xfrm>
            <a:off x="904065" y="2512713"/>
            <a:ext cx="5107088" cy="252069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대열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   -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동시에 건설 또는 업그레이드 가능한 수 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전투력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속도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보너스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    - </a:t>
            </a:r>
            <a:r>
              <a:rPr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건설 속도가 증가한다</a:t>
            </a:r>
            <a:r>
              <a: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EE6595-4EE4-42C5-BA34-1A293602B839}"/>
              </a:ext>
            </a:extLst>
          </p:cNvPr>
          <p:cNvCxnSpPr>
            <a:cxnSpLocks/>
          </p:cNvCxnSpPr>
          <p:nvPr/>
        </p:nvCxnSpPr>
        <p:spPr>
          <a:xfrm>
            <a:off x="904065" y="2455793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27CF77-8E7A-4190-9E2D-83B99F25A299}"/>
              </a:ext>
            </a:extLst>
          </p:cNvPr>
          <p:cNvSpPr/>
          <p:nvPr/>
        </p:nvSpPr>
        <p:spPr>
          <a:xfrm>
            <a:off x="812625" y="2055504"/>
            <a:ext cx="5277678" cy="322391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모니터, 앉아있는, 파란색, 버스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1822" y="1979578"/>
            <a:ext cx="4538275" cy="3307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장인의 집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812714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E99C702-49A2-45DF-B671-86F255C1D091}"/>
              </a:ext>
            </a:extLst>
          </p:cNvPr>
          <p:cNvSpPr txBox="1"/>
          <p:nvPr/>
        </p:nvSpPr>
        <p:spPr>
          <a:xfrm>
            <a:off x="925747" y="1706891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 장인 관리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822BE2-D181-44F2-8C29-D78561560685}"/>
              </a:ext>
            </a:extLst>
          </p:cNvPr>
          <p:cNvSpPr/>
          <p:nvPr/>
        </p:nvSpPr>
        <p:spPr>
          <a:xfrm>
            <a:off x="1017187" y="2163921"/>
            <a:ext cx="5107088" cy="2936188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현재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진행도를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볼 수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가속 버튼 하단에 남은 시간을 표시한다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가속 버튼 </a:t>
            </a:r>
            <a:r>
              <a:rPr lang="ko-KR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▶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가속 팝업창에서 가속아이템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(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건설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, 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임의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)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으로 남은 시간을 줄일 수 있다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</a:t>
            </a:r>
            <a:endParaRPr lang="en-US" altLang="ko-KR" dirty="0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대열이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비</a:t>
            </a:r>
            <a:r>
              <a:rPr lang="ko-KR" altLang="en-US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었을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때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버튼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을 눌러 건설 가능한 건물의 업그레이드 팝업으로 이동된다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EE6595-4EE4-42C5-BA34-1A293602B839}"/>
              </a:ext>
            </a:extLst>
          </p:cNvPr>
          <p:cNvCxnSpPr>
            <a:cxnSpLocks/>
          </p:cNvCxnSpPr>
          <p:nvPr/>
        </p:nvCxnSpPr>
        <p:spPr>
          <a:xfrm>
            <a:off x="1017187" y="2107001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27CF77-8E7A-4190-9E2D-83B99F25A299}"/>
              </a:ext>
            </a:extLst>
          </p:cNvPr>
          <p:cNvSpPr/>
          <p:nvPr/>
        </p:nvSpPr>
        <p:spPr>
          <a:xfrm>
            <a:off x="925747" y="1706711"/>
            <a:ext cx="5277678" cy="39870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파란색, 모니터, 앉아있는, 버스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7789" y="1706711"/>
            <a:ext cx="4538275" cy="2864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장인의 집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13" name="그림 12" descr="물, 파란색, 여자, 공이(가) 표시된 사진&#10;&#10;매우 높은 신뢰도로 생성된 설명">
            <a:extLst>
              <a:ext uri="{FF2B5EF4-FFF2-40B4-BE49-F238E27FC236}">
                <a16:creationId xmlns:a16="http://schemas.microsoft.com/office/drawing/2014/main" id="{6A5614D4-CF81-4C88-BF70-7F0A6BBA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788" y="4898249"/>
            <a:ext cx="4538275" cy="782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2775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F7B4EF-BC41-40D6-B834-60DF941F2BBF}"/>
              </a:ext>
            </a:extLst>
          </p:cNvPr>
          <p:cNvGrpSpPr/>
          <p:nvPr/>
        </p:nvGrpSpPr>
        <p:grpSpPr>
          <a:xfrm>
            <a:off x="1236989" y="2055504"/>
            <a:ext cx="5277678" cy="3143250"/>
            <a:chOff x="812625" y="2055504"/>
            <a:chExt cx="5277678" cy="3143250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9E99C702-49A2-45DF-B671-86F255C1D091}"/>
                </a:ext>
              </a:extLst>
            </p:cNvPr>
            <p:cNvSpPr txBox="1"/>
            <p:nvPr/>
          </p:nvSpPr>
          <p:spPr>
            <a:xfrm>
              <a:off x="812625" y="2055683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 센터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822BE2-D181-44F2-8C29-D78561560685}"/>
                </a:ext>
              </a:extLst>
            </p:cNvPr>
            <p:cNvSpPr/>
            <p:nvPr/>
          </p:nvSpPr>
          <p:spPr>
            <a:xfrm>
              <a:off x="904065" y="2512713"/>
              <a:ext cx="510708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에게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부대를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받을수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받은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부대를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관리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또는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기록을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볼수있다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건물 크기 (6*6)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EE6595-4EE4-42C5-BA34-1A293602B839}"/>
                </a:ext>
              </a:extLst>
            </p:cNvPr>
            <p:cNvCxnSpPr>
              <a:cxnSpLocks/>
            </p:cNvCxnSpPr>
            <p:nvPr/>
          </p:nvCxnSpPr>
          <p:spPr>
            <a:xfrm>
              <a:off x="904065" y="2455793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27CF77-8E7A-4190-9E2D-83B99F25A299}"/>
                </a:ext>
              </a:extLst>
            </p:cNvPr>
            <p:cNvSpPr/>
            <p:nvPr/>
          </p:nvSpPr>
          <p:spPr>
            <a:xfrm>
              <a:off x="812625" y="2055504"/>
              <a:ext cx="5277678" cy="31432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 descr="실내, 테이블, 장난감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4557" y="2055504"/>
            <a:ext cx="3402644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 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연맹 센터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660305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 descr="잔디, 테이블, 장난감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1751" y="2308133"/>
            <a:ext cx="2904699" cy="2829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3463951" y="4329946"/>
            <a:ext cx="677173" cy="7085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453672" y="4142914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 flipV="1">
            <a:off x="2788655" y="2528054"/>
            <a:ext cx="4368750" cy="1541119"/>
          </a:xfrm>
          <a:prstGeom prst="bentConnector3">
            <a:avLst>
              <a:gd name="adj1" fmla="val 803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7244867" y="231172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정보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244867" y="3027809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7235280" y="3743896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지원 부대 관리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B05476-F605-4F20-B3B1-2D83265ABAE1}"/>
              </a:ext>
            </a:extLst>
          </p:cNvPr>
          <p:cNvSpPr/>
          <p:nvPr/>
        </p:nvSpPr>
        <p:spPr>
          <a:xfrm>
            <a:off x="2454049" y="4088025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/>
          <p:nvPr/>
        </p:nvCxnSpPr>
        <p:spPr>
          <a:xfrm>
            <a:off x="3797233" y="3214667"/>
            <a:ext cx="3360172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 flipH="1">
            <a:off x="3789855" y="3226956"/>
            <a:ext cx="7375" cy="109875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>
            <a:off x="4792746" y="3927504"/>
            <a:ext cx="2364657" cy="172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421FB6-66BC-4FCC-8D0C-DC37C6047BA9}"/>
              </a:ext>
            </a:extLst>
          </p:cNvPr>
          <p:cNvCxnSpPr>
            <a:cxnSpLocks/>
          </p:cNvCxnSpPr>
          <p:nvPr/>
        </p:nvCxnSpPr>
        <p:spPr>
          <a:xfrm>
            <a:off x="4780456" y="3927503"/>
            <a:ext cx="4915" cy="22614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7CA2FA-BDD8-4047-8B84-C0FC2B79C903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 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연맹 센터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822001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7F79CD-DB41-4E5D-B3AD-61A09566779C}"/>
              </a:ext>
            </a:extLst>
          </p:cNvPr>
          <p:cNvGrpSpPr/>
          <p:nvPr/>
        </p:nvGrpSpPr>
        <p:grpSpPr>
          <a:xfrm>
            <a:off x="1323021" y="2161524"/>
            <a:ext cx="5277678" cy="3061900"/>
            <a:chOff x="812625" y="2055504"/>
            <a:chExt cx="5277678" cy="3061900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9E99C702-49A2-45DF-B671-86F255C1D091}"/>
                </a:ext>
              </a:extLst>
            </p:cNvPr>
            <p:cNvSpPr txBox="1"/>
            <p:nvPr/>
          </p:nvSpPr>
          <p:spPr>
            <a:xfrm>
              <a:off x="812625" y="2055683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 지원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822BE2-D181-44F2-8C29-D78561560685}"/>
                </a:ext>
              </a:extLst>
            </p:cNvPr>
            <p:cNvSpPr/>
            <p:nvPr/>
          </p:nvSpPr>
          <p:spPr>
            <a:xfrm>
              <a:off x="904065" y="2512713"/>
              <a:ext cx="510708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연맹원들이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지원을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신청하면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아이콘이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생성된다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아이콘이 </a:t>
              </a:r>
              <a:r>
                <a:rPr lang="ko-KR" altLang="en-US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생성됬을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때 건물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을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누르면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모든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지원요청을 한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원을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dirty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</a:t>
              </a:r>
              <a:r>
                <a:rPr lang="ko-KR" altLang="en-US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한다</a:t>
              </a:r>
              <a:r>
                <a:rPr lang="en-US" altLang="ko-KR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EE6595-4EE4-42C5-BA34-1A293602B839}"/>
                </a:ext>
              </a:extLst>
            </p:cNvPr>
            <p:cNvCxnSpPr>
              <a:cxnSpLocks/>
            </p:cNvCxnSpPr>
            <p:nvPr/>
          </p:nvCxnSpPr>
          <p:spPr>
            <a:xfrm>
              <a:off x="904065" y="2455793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27CF77-8E7A-4190-9E2D-83B99F25A299}"/>
                </a:ext>
              </a:extLst>
            </p:cNvPr>
            <p:cNvSpPr/>
            <p:nvPr/>
          </p:nvSpPr>
          <p:spPr>
            <a:xfrm>
              <a:off x="812625" y="2055504"/>
              <a:ext cx="5277678" cy="30619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 descr="테이블, 잔디, 장난감, 작은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5951" y="2200516"/>
            <a:ext cx="3419856" cy="3022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98558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 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연맹 센터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996F485-7ACF-44D7-8456-B90E0A71A0D4}"/>
              </a:ext>
            </a:extLst>
          </p:cNvPr>
          <p:cNvSpPr/>
          <p:nvPr/>
        </p:nvSpPr>
        <p:spPr>
          <a:xfrm>
            <a:off x="8268706" y="2561813"/>
            <a:ext cx="1129817" cy="96381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96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084731-0BCF-48B3-9CB9-EF9C56709289}"/>
              </a:ext>
            </a:extLst>
          </p:cNvPr>
          <p:cNvGrpSpPr/>
          <p:nvPr/>
        </p:nvGrpSpPr>
        <p:grpSpPr>
          <a:xfrm>
            <a:off x="852226" y="1264164"/>
            <a:ext cx="5277678" cy="2457636"/>
            <a:chOff x="812625" y="2055683"/>
            <a:chExt cx="5277678" cy="2457636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9E99C702-49A2-45DF-B671-86F255C1D091}"/>
                </a:ext>
              </a:extLst>
            </p:cNvPr>
            <p:cNvSpPr txBox="1"/>
            <p:nvPr/>
          </p:nvSpPr>
          <p:spPr>
            <a:xfrm>
              <a:off x="812625" y="2055683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정보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822BE2-D181-44F2-8C29-D78561560685}"/>
                </a:ext>
              </a:extLst>
            </p:cNvPr>
            <p:cNvSpPr/>
            <p:nvPr/>
          </p:nvSpPr>
          <p:spPr>
            <a:xfrm>
              <a:off x="904065" y="2512713"/>
              <a:ext cx="510708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센터의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정보를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확인할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수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부대인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지원요청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가능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횟수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시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EE6595-4EE4-42C5-BA34-1A293602B839}"/>
                </a:ext>
              </a:extLst>
            </p:cNvPr>
            <p:cNvCxnSpPr>
              <a:cxnSpLocks/>
            </p:cNvCxnSpPr>
            <p:nvPr/>
          </p:nvCxnSpPr>
          <p:spPr>
            <a:xfrm>
              <a:off x="904065" y="2455793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27CF77-8E7A-4190-9E2D-83B99F25A299}"/>
                </a:ext>
              </a:extLst>
            </p:cNvPr>
            <p:cNvSpPr/>
            <p:nvPr/>
          </p:nvSpPr>
          <p:spPr>
            <a:xfrm>
              <a:off x="812625" y="2067794"/>
              <a:ext cx="5277678" cy="24455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 descr="파란색, 녹색, 앉아있는, 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4667" y="1276275"/>
            <a:ext cx="4540086" cy="2445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 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연맹 센터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12" name="그림 11" descr="모니터, 시계, 버스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11AADC41-07AB-48A4-8891-1B9FCD07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67" y="3847663"/>
            <a:ext cx="4540086" cy="2419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663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경제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 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otum"/>
                <a:ea typeface="Dotum"/>
                <a:cs typeface="+mn-cs"/>
              </a:rPr>
              <a:t>▶  연맹 센터</a:t>
            </a:r>
            <a:endParaRPr kumimoji="0" 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2" name="그림 11" descr="모니터, 시계, 버스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11AADC41-07AB-48A4-8891-1B9FCD07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26549"/>
            <a:ext cx="5512163" cy="2937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320589-3238-4907-9985-F93353D86F91}"/>
              </a:ext>
            </a:extLst>
          </p:cNvPr>
          <p:cNvGrpSpPr/>
          <p:nvPr/>
        </p:nvGrpSpPr>
        <p:grpSpPr>
          <a:xfrm>
            <a:off x="994148" y="4209448"/>
            <a:ext cx="4797880" cy="2146902"/>
            <a:chOff x="654743" y="3918121"/>
            <a:chExt cx="4244816" cy="21469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828B5-65DA-4390-94EB-31B88323C8F2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CF5FB9-2B24-4E5F-B1FD-078A8C9F0100}"/>
                </a:ext>
              </a:extLst>
            </p:cNvPr>
            <p:cNvSpPr/>
            <p:nvPr/>
          </p:nvSpPr>
          <p:spPr>
            <a:xfrm>
              <a:off x="746182" y="4375330"/>
              <a:ext cx="406077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3레벨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 시 연맹센터 건설가능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- 1→n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BE845D3-5623-43D5-B7FE-2553243406C3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0E6E5E8-C2A9-48A2-8276-71FDC974E92F}"/>
                </a:ext>
              </a:extLst>
            </p:cNvPr>
            <p:cNvSpPr/>
            <p:nvPr/>
          </p:nvSpPr>
          <p:spPr>
            <a:xfrm>
              <a:off x="654743" y="3918121"/>
              <a:ext cx="4244816" cy="185014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232EFC-6D7B-4EC0-9B4E-DC004586AFFA}"/>
              </a:ext>
            </a:extLst>
          </p:cNvPr>
          <p:cNvGrpSpPr/>
          <p:nvPr/>
        </p:nvGrpSpPr>
        <p:grpSpPr>
          <a:xfrm>
            <a:off x="1000760" y="1845580"/>
            <a:ext cx="4797880" cy="2252632"/>
            <a:chOff x="812625" y="2055683"/>
            <a:chExt cx="4797880" cy="2252632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12ED0C81-7B56-478B-886C-F280EF4C978B}"/>
                </a:ext>
              </a:extLst>
            </p:cNvPr>
            <p:cNvSpPr txBox="1"/>
            <p:nvPr/>
          </p:nvSpPr>
          <p:spPr>
            <a:xfrm>
              <a:off x="812625" y="2055683"/>
              <a:ext cx="469321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효과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94D9B5-7F01-475B-95FE-0FC192C8E5D7}"/>
                </a:ext>
              </a:extLst>
            </p:cNvPr>
            <p:cNvSpPr/>
            <p:nvPr/>
          </p:nvSpPr>
          <p:spPr>
            <a:xfrm>
              <a:off x="904065" y="2512713"/>
              <a:ext cx="4601776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 레벨이 상승한다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 부대 인원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지원받을 수 있는 횟수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전투력이 상승한다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DCDC09A-50FE-4215-9AF7-EB5151364D82}"/>
                </a:ext>
              </a:extLst>
            </p:cNvPr>
            <p:cNvCxnSpPr>
              <a:cxnSpLocks/>
            </p:cNvCxnSpPr>
            <p:nvPr/>
          </p:nvCxnSpPr>
          <p:spPr>
            <a:xfrm>
              <a:off x="904065" y="2455793"/>
              <a:ext cx="460177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D2B05E-6577-4D26-8D57-BCA168416FF7}"/>
                </a:ext>
              </a:extLst>
            </p:cNvPr>
            <p:cNvSpPr/>
            <p:nvPr/>
          </p:nvSpPr>
          <p:spPr>
            <a:xfrm>
              <a:off x="812625" y="2067795"/>
              <a:ext cx="4797880" cy="22405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574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E99C702-49A2-45DF-B671-86F255C1D091}"/>
              </a:ext>
            </a:extLst>
          </p:cNvPr>
          <p:cNvSpPr txBox="1"/>
          <p:nvPr/>
        </p:nvSpPr>
        <p:spPr>
          <a:xfrm>
            <a:off x="1236989" y="2260370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지원 부대 관리, 지원 기록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822BE2-D181-44F2-8C29-D78561560685}"/>
              </a:ext>
            </a:extLst>
          </p:cNvPr>
          <p:cNvSpPr/>
          <p:nvPr/>
        </p:nvSpPr>
        <p:spPr>
          <a:xfrm>
            <a:off x="1328429" y="2717400"/>
            <a:ext cx="5107088" cy="1689693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현재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도시에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연맹원의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지원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부대가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있을시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부대의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정보를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보여준다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역사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버튼을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누르면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지원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기록창이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뜨고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지금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까지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지원받은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부대들의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정보를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보여준다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EE6595-4EE4-42C5-BA34-1A293602B839}"/>
              </a:ext>
            </a:extLst>
          </p:cNvPr>
          <p:cNvCxnSpPr>
            <a:cxnSpLocks/>
          </p:cNvCxnSpPr>
          <p:nvPr/>
        </p:nvCxnSpPr>
        <p:spPr>
          <a:xfrm>
            <a:off x="1328429" y="2660480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27CF77-8E7A-4190-9E2D-83B99F25A299}"/>
              </a:ext>
            </a:extLst>
          </p:cNvPr>
          <p:cNvSpPr/>
          <p:nvPr/>
        </p:nvSpPr>
        <p:spPr>
          <a:xfrm>
            <a:off x="1236989" y="2272481"/>
            <a:ext cx="5277678" cy="23130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모니터, 컴퓨터, 화면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8" t="1691" r="15475" b="1365"/>
          <a:stretch/>
        </p:blipFill>
        <p:spPr>
          <a:xfrm>
            <a:off x="7640320" y="929640"/>
            <a:ext cx="3373120" cy="2313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 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연맹 센터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12" name="그림 11" descr="전자기기, 모니터, 앉아있는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11AADC41-07AB-48A4-8891-1B9FCD07C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62" t="7378" r="16834" b="5745"/>
          <a:stretch/>
        </p:blipFill>
        <p:spPr>
          <a:xfrm>
            <a:off x="7640320" y="3429000"/>
            <a:ext cx="3373034" cy="2132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844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41083-481C-4710-A914-2DBF08BA77F5}"/>
              </a:ext>
            </a:extLst>
          </p:cNvPr>
          <p:cNvSpPr/>
          <p:nvPr/>
        </p:nvSpPr>
        <p:spPr>
          <a:xfrm>
            <a:off x="4840049" y="4261743"/>
            <a:ext cx="1052751" cy="31978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709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C3B8E4C-3909-474C-A26B-2CFD1C8F3623}"/>
              </a:ext>
            </a:extLst>
          </p:cNvPr>
          <p:cNvGrpSpPr/>
          <p:nvPr/>
        </p:nvGrpSpPr>
        <p:grpSpPr>
          <a:xfrm>
            <a:off x="2695468" y="2116162"/>
            <a:ext cx="2480724" cy="3862889"/>
            <a:chOff x="1085436" y="2116162"/>
            <a:chExt cx="2480724" cy="386288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1176876" y="2573372"/>
              <a:ext cx="2297844" cy="234115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군영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사격장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마구간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공성무기공장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 strike="sngStrike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대장간(장비)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76" y="2516452"/>
              <a:ext cx="22978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1085436" y="2116162"/>
              <a:ext cx="2480724" cy="38628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F0EC61-10B1-40C5-8E66-76D3961EFADF}"/>
                </a:ext>
              </a:extLst>
            </p:cNvPr>
            <p:cNvSpPr txBox="1"/>
            <p:nvPr/>
          </p:nvSpPr>
          <p:spPr>
            <a:xfrm>
              <a:off x="1085436" y="2116342"/>
              <a:ext cx="24807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병력 생산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3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군사</a:t>
            </a:r>
            <a:endParaRPr lang="ko-KR" altLang="en-US" sz="1800" b="0" i="0" u="none" strike="noStrike" kern="1200" cap="none" spc="0" normalizeH="0" baseline="0" noProof="0" err="1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4745EC4-4E23-4EE7-9421-35D6A530BE1F}"/>
              </a:ext>
            </a:extLst>
          </p:cNvPr>
          <p:cNvGrpSpPr/>
          <p:nvPr/>
        </p:nvGrpSpPr>
        <p:grpSpPr>
          <a:xfrm>
            <a:off x="5860517" y="2116162"/>
            <a:ext cx="2480724" cy="3862889"/>
            <a:chOff x="1085436" y="2116162"/>
            <a:chExt cx="2480724" cy="38628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B7AF87-8DF7-4E77-92E6-0D511CC29B43}"/>
                </a:ext>
              </a:extLst>
            </p:cNvPr>
            <p:cNvSpPr/>
            <p:nvPr/>
          </p:nvSpPr>
          <p:spPr>
            <a:xfrm>
              <a:off x="1176876" y="2573372"/>
              <a:ext cx="2297844" cy="279044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병원(병력치료)</a:t>
              </a:r>
              <a:endParaRPr lang="ko-KR"/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성(연맹소집)</a:t>
              </a:r>
              <a:endParaRPr lang="ko-KR">
                <a:ea typeface="맑은 고딕" panose="020B0503020000020004" pitchFamily="34" charset="-127"/>
                <a:cs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정찰병주둔지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  </a:t>
              </a:r>
              <a:endParaRPr lang="ko-KR" altLang="en-US">
                <a:ea typeface="+mn-lt"/>
                <a:cs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공지사항</a:t>
              </a:r>
              <a:endParaRPr lang="ko-KR">
                <a:ea typeface="맑은 고딕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주점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(</a:t>
              </a: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영웅뽑기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)</a:t>
              </a:r>
              <a:endParaRPr lang="ko-KR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Malgun Gothic"/>
                <a:ea typeface="Malgun Gothic"/>
                <a:cs typeface="+mn-lt"/>
              </a:endParaRPr>
            </a:p>
            <a:p>
              <a:pPr marL="285750" marR="0" lvl="0" indent="-285750" defTabSz="9144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BC0F255-70A1-4489-AEF9-91D87D0002B6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76" y="2516452"/>
              <a:ext cx="22978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5B1ECF0-9086-4EA3-8EE2-EF54AF7D2185}"/>
                </a:ext>
              </a:extLst>
            </p:cNvPr>
            <p:cNvSpPr/>
            <p:nvPr/>
          </p:nvSpPr>
          <p:spPr>
            <a:xfrm>
              <a:off x="1085436" y="2116162"/>
              <a:ext cx="2480724" cy="38628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33FC1-C19F-4EC5-AE60-85F0A10B7F77}"/>
                </a:ext>
              </a:extLst>
            </p:cNvPr>
            <p:cNvSpPr txBox="1"/>
            <p:nvPr/>
          </p:nvSpPr>
          <p:spPr>
            <a:xfrm>
              <a:off x="1085436" y="2116342"/>
              <a:ext cx="24807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특수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22" name="그래픽 21" descr="뒤로 RTL">
            <a:hlinkClick r:id="rId3" action="ppaction://hlinksldjump"/>
            <a:extLst>
              <a:ext uri="{FF2B5EF4-FFF2-40B4-BE49-F238E27FC236}">
                <a16:creationId xmlns:a16="http://schemas.microsoft.com/office/drawing/2014/main" id="{2743D107-299E-49ED-B4CD-5C03E41FF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5830" y="2201771"/>
            <a:ext cx="257761" cy="257761"/>
          </a:xfrm>
          <a:prstGeom prst="rect">
            <a:avLst/>
          </a:prstGeom>
        </p:spPr>
      </p:pic>
      <p:pic>
        <p:nvPicPr>
          <p:cNvPr id="23" name="그래픽 22" descr="뒤로 RTL">
            <a:hlinkClick r:id="rId6" action="ppaction://hlinksldjump"/>
            <a:extLst>
              <a:ext uri="{FF2B5EF4-FFF2-40B4-BE49-F238E27FC236}">
                <a16:creationId xmlns:a16="http://schemas.microsoft.com/office/drawing/2014/main" id="{70FC82D8-179F-43EE-944E-E781815EF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0790" y="2750411"/>
            <a:ext cx="257761" cy="257761"/>
          </a:xfrm>
          <a:prstGeom prst="rect">
            <a:avLst/>
          </a:prstGeom>
        </p:spPr>
      </p:pic>
      <p:pic>
        <p:nvPicPr>
          <p:cNvPr id="24" name="그래픽 23" descr="뒤로 RTL">
            <a:hlinkClick r:id="rId7" action="ppaction://hlinksldjump"/>
            <a:extLst>
              <a:ext uri="{FF2B5EF4-FFF2-40B4-BE49-F238E27FC236}">
                <a16:creationId xmlns:a16="http://schemas.microsoft.com/office/drawing/2014/main" id="{0B57BAC0-1A95-45FA-A49F-85163C4B5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3029" y="3185211"/>
            <a:ext cx="257761" cy="257761"/>
          </a:xfrm>
          <a:prstGeom prst="rect">
            <a:avLst/>
          </a:prstGeom>
        </p:spPr>
      </p:pic>
      <p:pic>
        <p:nvPicPr>
          <p:cNvPr id="25" name="그래픽 24" descr="뒤로 RTL">
            <a:hlinkClick r:id="rId8" action="ppaction://hlinksldjump"/>
            <a:extLst>
              <a:ext uri="{FF2B5EF4-FFF2-40B4-BE49-F238E27FC236}">
                <a16:creationId xmlns:a16="http://schemas.microsoft.com/office/drawing/2014/main" id="{35F4AE4B-2F7C-4DCC-9F45-55DAFC6BF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535" y="3623743"/>
            <a:ext cx="257761" cy="257761"/>
          </a:xfrm>
          <a:prstGeom prst="rect">
            <a:avLst/>
          </a:prstGeom>
        </p:spPr>
      </p:pic>
      <p:pic>
        <p:nvPicPr>
          <p:cNvPr id="26" name="그래픽 25" descr="뒤로 RTL">
            <a:hlinkClick r:id="rId9" action="ppaction://hlinksldjump"/>
            <a:extLst>
              <a:ext uri="{FF2B5EF4-FFF2-40B4-BE49-F238E27FC236}">
                <a16:creationId xmlns:a16="http://schemas.microsoft.com/office/drawing/2014/main" id="{0DBD2B99-AFE2-450F-8FDD-8B725F77C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4547" y="4124197"/>
            <a:ext cx="257761" cy="257761"/>
          </a:xfrm>
          <a:prstGeom prst="rect">
            <a:avLst/>
          </a:prstGeom>
        </p:spPr>
      </p:pic>
      <p:pic>
        <p:nvPicPr>
          <p:cNvPr id="28" name="그래픽 27" descr="뒤로 RTL">
            <a:hlinkClick r:id="rId10" action="ppaction://hlinksldjump"/>
            <a:extLst>
              <a:ext uri="{FF2B5EF4-FFF2-40B4-BE49-F238E27FC236}">
                <a16:creationId xmlns:a16="http://schemas.microsoft.com/office/drawing/2014/main" id="{996AEADA-6928-4019-B97B-9D8151629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5879" y="4587185"/>
            <a:ext cx="257761" cy="2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8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2"/>
            <a:ext cx="2299528" cy="854226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CD1A07-9236-4DEC-B91A-E24B2821F5FE}"/>
              </a:ext>
            </a:extLst>
          </p:cNvPr>
          <p:cNvSpPr/>
          <p:nvPr/>
        </p:nvSpPr>
        <p:spPr>
          <a:xfrm>
            <a:off x="2726667" y="509461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1.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건설</a:t>
            </a:r>
            <a:endParaRPr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7835D3-7665-4279-A3BE-999D5D12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6" y="2060745"/>
            <a:ext cx="4876144" cy="2745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D1F3FB-208E-4D7D-A86D-71F0C285E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65" y="2077729"/>
            <a:ext cx="4866312" cy="2730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18CD5E2-751B-4EC1-8503-4540A2C0E4F8}"/>
              </a:ext>
            </a:extLst>
          </p:cNvPr>
          <p:cNvSpPr/>
          <p:nvPr/>
        </p:nvSpPr>
        <p:spPr>
          <a:xfrm>
            <a:off x="1129254" y="3760613"/>
            <a:ext cx="589985" cy="6358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08179F8-C29F-4050-8CC2-845301DAD968}"/>
              </a:ext>
            </a:extLst>
          </p:cNvPr>
          <p:cNvCxnSpPr>
            <a:cxnSpLocks/>
          </p:cNvCxnSpPr>
          <p:nvPr/>
        </p:nvCxnSpPr>
        <p:spPr>
          <a:xfrm flipV="1">
            <a:off x="1930426" y="3910607"/>
            <a:ext cx="4422749" cy="15735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8DB0C8-22D7-4C7F-8F6D-F464FCA91DDE}"/>
              </a:ext>
            </a:extLst>
          </p:cNvPr>
          <p:cNvSpPr/>
          <p:nvPr/>
        </p:nvSpPr>
        <p:spPr>
          <a:xfrm>
            <a:off x="1121968" y="5315663"/>
            <a:ext cx="10213105" cy="11458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내 도시의 건설버튼을 눌러 비용을 지불하고 건물을 지을 수 있다.</a:t>
            </a:r>
          </a:p>
        </p:txBody>
      </p:sp>
    </p:spTree>
    <p:extLst>
      <p:ext uri="{BB962C8B-B14F-4D97-AF65-F5344CB8AC3E}">
        <p14:creationId xmlns:p14="http://schemas.microsoft.com/office/powerpoint/2010/main" val="7262848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661842" y="1792573"/>
            <a:ext cx="4650396" cy="3614224"/>
            <a:chOff x="654743" y="3918121"/>
            <a:chExt cx="4244816" cy="25503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군영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사격장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마구간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공성무기공장</a:t>
              </a:r>
              <a:endParaRPr lang="ko-KR"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30491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211978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255034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병력생산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잔디, 장난감, 실내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AF3F154B-D69A-4310-9F96-52ED92C6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728" y="221645"/>
            <a:ext cx="5628806" cy="314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여자, 녹색, 모니터, 서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D0FF3E19-8BD0-4503-95C4-1282F17CB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38" y="3519601"/>
            <a:ext cx="5769965" cy="3242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973E09-BF94-4142-AC04-936081026BC9}"/>
              </a:ext>
            </a:extLst>
          </p:cNvPr>
          <p:cNvSpPr/>
          <p:nvPr/>
        </p:nvSpPr>
        <p:spPr>
          <a:xfrm>
            <a:off x="9083461" y="2421284"/>
            <a:ext cx="603112" cy="59643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F240BAE-EB96-410B-A590-6609E7C1A404}"/>
              </a:ext>
            </a:extLst>
          </p:cNvPr>
          <p:cNvSpPr/>
          <p:nvPr/>
        </p:nvSpPr>
        <p:spPr>
          <a:xfrm>
            <a:off x="8896084" y="4057709"/>
            <a:ext cx="1864783" cy="5339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CA5BDE-F2AA-457B-BCD7-C8D123BE23BE}"/>
              </a:ext>
            </a:extLst>
          </p:cNvPr>
          <p:cNvSpPr/>
          <p:nvPr/>
        </p:nvSpPr>
        <p:spPr>
          <a:xfrm>
            <a:off x="762018" y="2287451"/>
            <a:ext cx="4448774" cy="29361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각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보병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궁병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기마병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공성병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유닛을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비용을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들여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훈련한다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아카데미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건물에서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군사연구</a:t>
            </a: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상위유닛을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해금할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수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훈련완료에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일정한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시간이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소모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 dirty="0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보석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(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현금성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재화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)로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시간을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단축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가능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모든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병력생산시설의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크기는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7 *7.</a:t>
            </a:r>
            <a:endParaRPr lang="en-US" altLang="ko-KR" dirty="0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742B680-2EDB-4991-90DC-FFBA6C0485D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900373" y="3786244"/>
            <a:ext cx="4995711" cy="53845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BC462FF-C4F0-4230-A311-E8623965D112}"/>
              </a:ext>
            </a:extLst>
          </p:cNvPr>
          <p:cNvCxnSpPr>
            <a:cxnSpLocks/>
            <a:stCxn id="9" idx="2"/>
            <a:endCxn id="39" idx="0"/>
          </p:cNvCxnSpPr>
          <p:nvPr/>
        </p:nvCxnSpPr>
        <p:spPr>
          <a:xfrm rot="16200000" flipH="1">
            <a:off x="9086750" y="3315983"/>
            <a:ext cx="1039992" cy="44345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8858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병력생산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7" name="그림 6" descr="여자, 녹색, 모니터, 서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352CEB18-DEE2-4E02-8028-0828C77FA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38" y="3519601"/>
            <a:ext cx="5769965" cy="3242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 descr="잔디, 실내, 테이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F295C01-60BC-4A2C-B875-89B55680CC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33313" r="44728" b="15318"/>
          <a:stretch/>
        </p:blipFill>
        <p:spPr>
          <a:xfrm>
            <a:off x="7111419" y="604967"/>
            <a:ext cx="2827848" cy="2699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282F01-9A6F-43AF-AA63-117C154E00E9}"/>
              </a:ext>
            </a:extLst>
          </p:cNvPr>
          <p:cNvSpPr/>
          <p:nvPr/>
        </p:nvSpPr>
        <p:spPr>
          <a:xfrm>
            <a:off x="7941273" y="2170557"/>
            <a:ext cx="1443052" cy="42181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DF05B1-7993-4B62-9A9F-365896D9A936}"/>
              </a:ext>
            </a:extLst>
          </p:cNvPr>
          <p:cNvSpPr/>
          <p:nvPr/>
        </p:nvSpPr>
        <p:spPr>
          <a:xfrm flipV="1">
            <a:off x="8358332" y="5881362"/>
            <a:ext cx="1082435" cy="6203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422FD5-3205-49F5-93E3-6564FBC5F7DE}"/>
              </a:ext>
            </a:extLst>
          </p:cNvPr>
          <p:cNvGrpSpPr/>
          <p:nvPr/>
        </p:nvGrpSpPr>
        <p:grpSpPr>
          <a:xfrm>
            <a:off x="531632" y="1306567"/>
            <a:ext cx="4650396" cy="3832915"/>
            <a:chOff x="654743" y="3918121"/>
            <a:chExt cx="4244816" cy="27046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474810-B897-4429-8218-17B2956D9961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군영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사격장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마구간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공성무기공장</a:t>
              </a:r>
              <a:endParaRPr lang="ko-KR"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8720A30-BA20-4C0D-BB26-A67D029E57D3}"/>
                </a:ext>
              </a:extLst>
            </p:cNvPr>
            <p:cNvSpPr/>
            <p:nvPr/>
          </p:nvSpPr>
          <p:spPr>
            <a:xfrm>
              <a:off x="746182" y="4375330"/>
              <a:ext cx="4060778" cy="30491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B3F6FD6-958E-485D-AFB2-D9E3CAD353A7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90F56D-18C1-484D-B61E-6D92D9F7B65E}"/>
                </a:ext>
              </a:extLst>
            </p:cNvPr>
            <p:cNvSpPr/>
            <p:nvPr/>
          </p:nvSpPr>
          <p:spPr>
            <a:xfrm>
              <a:off x="654743" y="3918121"/>
              <a:ext cx="4244816" cy="27046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E5C7B3-D781-4AA0-8C16-7D5006E7EEBA}"/>
              </a:ext>
            </a:extLst>
          </p:cNvPr>
          <p:cNvSpPr/>
          <p:nvPr/>
        </p:nvSpPr>
        <p:spPr>
          <a:xfrm>
            <a:off x="631808" y="1971127"/>
            <a:ext cx="4448774" cy="29361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각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보병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궁병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기마병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공성병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유닛을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비용을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들여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훈련한다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아카데미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건물에서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군사연구를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통해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상위유닛을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해금할수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있다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훈련완료에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일정한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시간이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소모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 dirty="0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현금성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재화로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시간을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단축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가능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모든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병력생산시설의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dirty="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크기는</a:t>
            </a: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7 *7.</a:t>
            </a:r>
            <a:endParaRPr lang="en-US" altLang="ko-KR" dirty="0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4DEE68E-DAB2-4DD1-A42C-182D077CB8D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469252" y="2381464"/>
            <a:ext cx="3472021" cy="1502721"/>
          </a:xfrm>
          <a:prstGeom prst="bentConnector3">
            <a:avLst>
              <a:gd name="adj1" fmla="val 3208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AD15DC1-0987-4120-B1F0-8A8BCF7D0A6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69252" y="4257427"/>
            <a:ext cx="3889080" cy="1934089"/>
          </a:xfrm>
          <a:prstGeom prst="bentConnector3">
            <a:avLst>
              <a:gd name="adj1" fmla="val 28912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8777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08483" y="1437216"/>
            <a:ext cx="4650396" cy="2327885"/>
            <a:chOff x="654743" y="3918122"/>
            <a:chExt cx="4244816" cy="16015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맑은 고딕" panose="020F0502020204030204"/>
                  <a:ea typeface="맑은 고딕" panose="020F0502020204030204"/>
                  <a:cs typeface="+mn-lt"/>
                </a:rPr>
                <a:t>업그레이드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맑은 고딕" panose="020F0502020204030204"/>
                  <a:ea typeface="맑은 고딕" panose="020F0502020204030204"/>
                  <a:cs typeface="+mn-lt"/>
                </a:rPr>
                <a:t> 효과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279770"/>
              <a:ext cx="4060778" cy="59708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각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건물별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유닛 훈련량 상승.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 상승.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94752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2"/>
              <a:ext cx="4244816" cy="16015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병력생산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869B7C-4DF8-4DCA-AA42-14C6619A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60" y="1058609"/>
            <a:ext cx="4266080" cy="2663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59E599-8475-422A-86E7-06CCBEC75EC0}"/>
              </a:ext>
            </a:extLst>
          </p:cNvPr>
          <p:cNvGrpSpPr/>
          <p:nvPr/>
        </p:nvGrpSpPr>
        <p:grpSpPr>
          <a:xfrm>
            <a:off x="508483" y="3936570"/>
            <a:ext cx="5348307" cy="2765000"/>
            <a:chOff x="654743" y="3918122"/>
            <a:chExt cx="4244816" cy="27650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7E3543-5CC9-41F5-B123-F3C6AD1082FB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군영</a:t>
              </a:r>
              <a:r>
                <a:rPr kumimoji="0" lang="en-US" altLang="ko-KR" sz="2000" b="1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1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사격장</a:t>
              </a:r>
              <a:r>
                <a:rPr kumimoji="0" lang="en-US" altLang="ko-KR" sz="2000" b="1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lang="ko-KR" altLang="en-US" sz="2000" b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마구간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7D8544-5440-469B-961E-F926FC42830D}"/>
                </a:ext>
              </a:extLst>
            </p:cNvPr>
            <p:cNvSpPr/>
            <p:nvPr/>
          </p:nvSpPr>
          <p:spPr>
            <a:xfrm>
              <a:off x="746182" y="4375330"/>
              <a:ext cx="4060778" cy="225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n-1→n ,  if(n&lt;=4)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시청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n-1→n ,  if(n&gt;4)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if(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군영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)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농장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 if(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사격장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)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제재소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 if(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마구간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)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채석장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B859AF8-0F6E-4C15-82CC-0A4097B0532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17EC1C-9A82-49F5-946C-4F5FC6DA774C}"/>
                </a:ext>
              </a:extLst>
            </p:cNvPr>
            <p:cNvSpPr/>
            <p:nvPr/>
          </p:nvSpPr>
          <p:spPr>
            <a:xfrm>
              <a:off x="654743" y="3918122"/>
              <a:ext cx="4244816" cy="2765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62B4FDA-6FD9-4BF4-AEB9-1069B8D0DAC4}"/>
              </a:ext>
            </a:extLst>
          </p:cNvPr>
          <p:cNvGrpSpPr/>
          <p:nvPr/>
        </p:nvGrpSpPr>
        <p:grpSpPr>
          <a:xfrm>
            <a:off x="6096000" y="3939815"/>
            <a:ext cx="5348307" cy="2765000"/>
            <a:chOff x="654743" y="3918122"/>
            <a:chExt cx="4244816" cy="2765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E06FEC-12CE-48B5-960B-FE5DA720A494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공성무기 공장</a:t>
              </a:r>
              <a:r>
                <a:rPr lang="ko-KR" altLang="en-US" sz="2000" b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73E97F4-55CA-4E16-8E99-91FA1D9ABB96}"/>
                </a:ext>
              </a:extLst>
            </p:cNvPr>
            <p:cNvSpPr/>
            <p:nvPr/>
          </p:nvSpPr>
          <p:spPr>
            <a:xfrm>
              <a:off x="746182" y="4375330"/>
              <a:ext cx="4060778" cy="1689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n-1→n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군영 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사격장 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마구간 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5268A1B-15E6-44DC-8356-65F87BD77D6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B4BFF07-6FE2-40C8-A4E1-145CE963D9DB}"/>
                </a:ext>
              </a:extLst>
            </p:cNvPr>
            <p:cNvSpPr/>
            <p:nvPr/>
          </p:nvSpPr>
          <p:spPr>
            <a:xfrm>
              <a:off x="654743" y="3918122"/>
              <a:ext cx="4244816" cy="2765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56638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070112" y="1434588"/>
            <a:ext cx="4650396" cy="4152462"/>
            <a:chOff x="654743" y="3918121"/>
            <a:chExt cx="4244816" cy="28568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대장간</a:t>
              </a:r>
              <a:endParaRPr lang="ko-KR" sz="2000">
                <a:ln>
                  <a:solidFill>
                    <a:prstClr val="black">
                      <a:alpha val="30000"/>
                    </a:prstClr>
                  </a:solidFill>
                </a:ln>
                <a:ea typeface="맑은 고딕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5907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해금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16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)이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높아서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아직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분석하지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못했읍니다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...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93572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285686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병력생산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7" descr="고양이, 앉아있는, 실내, 동물이(가) 표시된 사진&#10;&#10;매우 높은 신뢰도로 생성된 설명">
            <a:extLst>
              <a:ext uri="{FF2B5EF4-FFF2-40B4-BE49-F238E27FC236}">
                <a16:creationId xmlns:a16="http://schemas.microsoft.com/office/drawing/2014/main" id="{83E8A6D9-42F5-4CFE-82AB-35557A6FF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0" r="11659" b="763"/>
          <a:stretch/>
        </p:blipFill>
        <p:spPr>
          <a:xfrm>
            <a:off x="5921324" y="1405185"/>
            <a:ext cx="5200564" cy="42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871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1632" y="1306567"/>
            <a:ext cx="4650396" cy="3931238"/>
            <a:chOff x="654743" y="3918121"/>
            <a:chExt cx="4244816" cy="27046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주점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213355"/>
              <a:ext cx="4060778" cy="230593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주점에서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보물상자를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열어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랜덤한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사령관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가속아이템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등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보상을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얻을 수 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매일 일정 횟수는 무료로 백은 상자를 오픈 할 수 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무료 상자 오픈은 일정 시간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쿨타임이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존재한다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크기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5 * 5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타일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93572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27046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주점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8" name="그림 7" descr="건물, 테이블, 앉아있는, 전면이(가) 표시된 사진&#10;&#10;매우 높은 신뢰도로 생성된 설명">
            <a:extLst>
              <a:ext uri="{FF2B5EF4-FFF2-40B4-BE49-F238E27FC236}">
                <a16:creationId xmlns:a16="http://schemas.microsoft.com/office/drawing/2014/main" id="{7730663E-5556-4AB5-A11D-F81E66DAD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8" y="1304032"/>
            <a:ext cx="3598481" cy="2034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 descr="잔디, 테이블, 장난감, 사진이(가) 표시된 사진&#10;&#10;매우 높은 신뢰도로 생성된 설명">
            <a:extLst>
              <a:ext uri="{FF2B5EF4-FFF2-40B4-BE49-F238E27FC236}">
                <a16:creationId xmlns:a16="http://schemas.microsoft.com/office/drawing/2014/main" id="{92DB41E4-6CC0-4D1C-912A-9DDE2D7C5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27360" r="59848" b="16185"/>
          <a:stretch/>
        </p:blipFill>
        <p:spPr>
          <a:xfrm>
            <a:off x="5718609" y="1304031"/>
            <a:ext cx="2014293" cy="2034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 descr="테이블, 실내, 앉아있는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08EC0A24-2158-4886-B6CA-51CFC4C2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48" y="3781737"/>
            <a:ext cx="4650396" cy="2611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5327962-812A-4398-9E38-B1568BF4E66C}"/>
              </a:ext>
            </a:extLst>
          </p:cNvPr>
          <p:cNvCxnSpPr>
            <a:cxnSpLocks/>
          </p:cNvCxnSpPr>
          <p:nvPr/>
        </p:nvCxnSpPr>
        <p:spPr>
          <a:xfrm>
            <a:off x="7799891" y="2825393"/>
            <a:ext cx="3345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88C03F8-567F-4DA2-B5B6-84089B6E27AE}"/>
              </a:ext>
            </a:extLst>
          </p:cNvPr>
          <p:cNvSpPr/>
          <p:nvPr/>
        </p:nvSpPr>
        <p:spPr>
          <a:xfrm>
            <a:off x="7028635" y="2476156"/>
            <a:ext cx="704267" cy="6984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402D8E-C806-46B3-A9D1-279EB2CB92C1}"/>
              </a:ext>
            </a:extLst>
          </p:cNvPr>
          <p:cNvSpPr/>
          <p:nvPr/>
        </p:nvSpPr>
        <p:spPr>
          <a:xfrm>
            <a:off x="10359333" y="2855147"/>
            <a:ext cx="885790" cy="3383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550827D-4773-4F71-A074-0BC991C35B4C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9090561" y="2070069"/>
            <a:ext cx="588253" cy="283508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233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817555" y="1714044"/>
            <a:ext cx="4548951" cy="1452606"/>
            <a:chOff x="654743" y="3918122"/>
            <a:chExt cx="4152218" cy="9993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맑은 고딕" panose="020F0502020204030204"/>
                  <a:ea typeface="맑은 고딕"/>
                </a:rPr>
                <a:t>업그레이드 효과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213355"/>
              <a:ext cx="4060778" cy="5907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무료 황금 보물상자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쿨타임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감소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전투력 증가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93572"/>
              <a:ext cx="369864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2"/>
              <a:ext cx="3874608" cy="99938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9" name="그림 5">
            <a:extLst>
              <a:ext uri="{FF2B5EF4-FFF2-40B4-BE49-F238E27FC236}">
                <a16:creationId xmlns:a16="http://schemas.microsoft.com/office/drawing/2014/main" id="{EFA9D2EF-5F5D-4060-9965-7C580288C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5" t="7460" r="17175" b="6763"/>
          <a:stretch/>
        </p:blipFill>
        <p:spPr>
          <a:xfrm>
            <a:off x="5294613" y="1714045"/>
            <a:ext cx="6007598" cy="3794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828841-A763-46C7-AC59-B80533AD1EE7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주점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532338-CBF4-422E-9375-BB34C4B4AEE4}"/>
              </a:ext>
            </a:extLst>
          </p:cNvPr>
          <p:cNvGrpSpPr/>
          <p:nvPr/>
        </p:nvGrpSpPr>
        <p:grpSpPr>
          <a:xfrm>
            <a:off x="817555" y="3386199"/>
            <a:ext cx="4244816" cy="2122177"/>
            <a:chOff x="654743" y="3918121"/>
            <a:chExt cx="4244816" cy="21221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5997E4-1B3B-48CE-84C1-E2361322AD25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A59E9C-A697-4C34-8786-F004819A67A5}"/>
                </a:ext>
              </a:extLst>
            </p:cNvPr>
            <p:cNvSpPr/>
            <p:nvPr/>
          </p:nvSpPr>
          <p:spPr>
            <a:xfrm>
              <a:off x="746182" y="4375330"/>
              <a:ext cx="4060778" cy="1512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n-1→n ,  if(n&lt;=4)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시청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n-1→n ,  if(n&gt;4)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채석장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8BF93BE-3CA1-46CB-A57E-C3B291C53594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3F34338-929C-4054-B8B6-DE169E296B57}"/>
                </a:ext>
              </a:extLst>
            </p:cNvPr>
            <p:cNvSpPr/>
            <p:nvPr/>
          </p:nvSpPr>
          <p:spPr>
            <a:xfrm>
              <a:off x="654743" y="3918121"/>
              <a:ext cx="4244816" cy="21221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9418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141232" y="1305347"/>
            <a:ext cx="4650396" cy="2283601"/>
            <a:chOff x="654743" y="3918122"/>
            <a:chExt cx="4244816" cy="1241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34868"/>
              <a:ext cx="4152218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병원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212284"/>
              <a:ext cx="4060778" cy="46677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전투 중 부상당한 유닛을 치료할 수 있습니다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2"/>
              <a:ext cx="4244816" cy="1241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병원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실내, 앉아있는, 모니터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2F8EFBF6-78BC-4FC1-945C-693F40685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1" t="8863" r="16903" b="6900"/>
          <a:stretch/>
        </p:blipFill>
        <p:spPr>
          <a:xfrm>
            <a:off x="6197600" y="3743747"/>
            <a:ext cx="3660742" cy="2286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9F4BD9-542E-491D-9C72-E0821530E5AD}"/>
              </a:ext>
            </a:extLst>
          </p:cNvPr>
          <p:cNvGrpSpPr/>
          <p:nvPr/>
        </p:nvGrpSpPr>
        <p:grpSpPr>
          <a:xfrm>
            <a:off x="1151392" y="3743747"/>
            <a:ext cx="4650396" cy="2283601"/>
            <a:chOff x="654743" y="3918122"/>
            <a:chExt cx="4244816" cy="1241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C9FD37-B2D3-4F91-AAA5-8E58ACC2F615}"/>
                </a:ext>
              </a:extLst>
            </p:cNvPr>
            <p:cNvSpPr txBox="1"/>
            <p:nvPr/>
          </p:nvSpPr>
          <p:spPr>
            <a:xfrm>
              <a:off x="654743" y="3943152"/>
              <a:ext cx="4152218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부상자 치료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80321E-D280-4749-9E1E-F528EED71A72}"/>
                </a:ext>
              </a:extLst>
            </p:cNvPr>
            <p:cNvSpPr/>
            <p:nvPr/>
          </p:nvSpPr>
          <p:spPr>
            <a:xfrm>
              <a:off x="746182" y="4212284"/>
              <a:ext cx="4060778" cy="24091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전투 중 부상당한 유닛을 치료한다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19E9BF-6ADE-4A9F-9D21-EF646F855FEB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DA52E1-5B7F-4E33-A122-62BA1C836804}"/>
                </a:ext>
              </a:extLst>
            </p:cNvPr>
            <p:cNvSpPr/>
            <p:nvPr/>
          </p:nvSpPr>
          <p:spPr>
            <a:xfrm>
              <a:off x="654743" y="3918122"/>
              <a:ext cx="4244816" cy="1241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0EF6EF2-20B5-44E3-BCE5-1CB128E19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1515278"/>
            <a:ext cx="2590800" cy="1913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7479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병원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9F4BD9-542E-491D-9C72-E0821530E5AD}"/>
              </a:ext>
            </a:extLst>
          </p:cNvPr>
          <p:cNvGrpSpPr/>
          <p:nvPr/>
        </p:nvGrpSpPr>
        <p:grpSpPr>
          <a:xfrm>
            <a:off x="563371" y="4255310"/>
            <a:ext cx="3626920" cy="1916052"/>
            <a:chOff x="654743" y="3918122"/>
            <a:chExt cx="3310601" cy="10415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C9FD37-B2D3-4F91-AAA5-8E58ACC2F615}"/>
                </a:ext>
              </a:extLst>
            </p:cNvPr>
            <p:cNvSpPr txBox="1"/>
            <p:nvPr/>
          </p:nvSpPr>
          <p:spPr>
            <a:xfrm>
              <a:off x="654743" y="3934869"/>
              <a:ext cx="3225001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부상자 발생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80321E-D280-4749-9E1E-F528EED71A72}"/>
                </a:ext>
              </a:extLst>
            </p:cNvPr>
            <p:cNvSpPr/>
            <p:nvPr/>
          </p:nvSpPr>
          <p:spPr>
            <a:xfrm>
              <a:off x="746182" y="4212284"/>
              <a:ext cx="3133562" cy="69263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부상당한 유닛이 존재 시 건물 상단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+ 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아이콘이 생성된다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19E9BF-6ADE-4A9F-9D21-EF646F855FEB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313356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DA52E1-5B7F-4E33-A122-62BA1C836804}"/>
                </a:ext>
              </a:extLst>
            </p:cNvPr>
            <p:cNvSpPr/>
            <p:nvPr/>
          </p:nvSpPr>
          <p:spPr>
            <a:xfrm>
              <a:off x="654743" y="3918122"/>
              <a:ext cx="3310601" cy="10415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0C40987-B882-4BAF-B7FF-1E906BEC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60" y="1382194"/>
            <a:ext cx="3113336" cy="2662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51F007-2498-4396-B007-27AD1998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71" y="2587094"/>
            <a:ext cx="2693591" cy="2662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0A7E6DD-B473-4B62-8A65-7E42C48391F6}"/>
              </a:ext>
            </a:extLst>
          </p:cNvPr>
          <p:cNvSpPr/>
          <p:nvPr/>
        </p:nvSpPr>
        <p:spPr>
          <a:xfrm>
            <a:off x="1645920" y="1634808"/>
            <a:ext cx="944880" cy="65301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91D4A50-DF0F-46F4-8AF2-88C43B89F3DD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3068017" y="3003315"/>
            <a:ext cx="1551454" cy="915094"/>
          </a:xfrm>
          <a:prstGeom prst="bentConnector3">
            <a:avLst>
              <a:gd name="adj1" fmla="val 71636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3EF73C-1A2A-468C-91D4-1388BD13A4AB}"/>
              </a:ext>
            </a:extLst>
          </p:cNvPr>
          <p:cNvSpPr/>
          <p:nvPr/>
        </p:nvSpPr>
        <p:spPr>
          <a:xfrm>
            <a:off x="6375486" y="4139377"/>
            <a:ext cx="893814" cy="85869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DC4588-501C-4606-A74C-5CEFBAAB4F70}"/>
              </a:ext>
            </a:extLst>
          </p:cNvPr>
          <p:cNvSpPr/>
          <p:nvPr/>
        </p:nvSpPr>
        <p:spPr>
          <a:xfrm>
            <a:off x="7927891" y="3165176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부상자 치료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4273430-53FC-44B7-B64F-E5C3AB06E7B3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2590800" y="1961317"/>
            <a:ext cx="5337091" cy="1467683"/>
          </a:xfrm>
          <a:prstGeom prst="bentConnector3">
            <a:avLst>
              <a:gd name="adj1" fmla="val 93808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27777B5-13F9-4EE6-B9C9-DD603C48A751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7269300" y="3429000"/>
            <a:ext cx="658591" cy="113972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FBA7502-CC38-482E-BCBE-4C63643F26E6}"/>
              </a:ext>
            </a:extLst>
          </p:cNvPr>
          <p:cNvSpPr/>
          <p:nvPr/>
        </p:nvSpPr>
        <p:spPr>
          <a:xfrm>
            <a:off x="1185099" y="2429307"/>
            <a:ext cx="1882918" cy="11480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2CC32B1-24E7-461E-96BF-78F03C4C9A5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1006901" y="3428999"/>
            <a:ext cx="101919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584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3284" y="633097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병원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9F4BD9-542E-491D-9C72-E0821530E5AD}"/>
              </a:ext>
            </a:extLst>
          </p:cNvPr>
          <p:cNvGrpSpPr/>
          <p:nvPr/>
        </p:nvGrpSpPr>
        <p:grpSpPr>
          <a:xfrm>
            <a:off x="592050" y="1808869"/>
            <a:ext cx="4650396" cy="2283601"/>
            <a:chOff x="654743" y="3918122"/>
            <a:chExt cx="4244816" cy="1241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C9FD37-B2D3-4F91-AAA5-8E58ACC2F615}"/>
                </a:ext>
              </a:extLst>
            </p:cNvPr>
            <p:cNvSpPr txBox="1"/>
            <p:nvPr/>
          </p:nvSpPr>
          <p:spPr>
            <a:xfrm>
              <a:off x="654743" y="3934868"/>
              <a:ext cx="4152218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부상자 치료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80321E-D280-4749-9E1E-F528EED71A72}"/>
                </a:ext>
              </a:extLst>
            </p:cNvPr>
            <p:cNvSpPr/>
            <p:nvPr/>
          </p:nvSpPr>
          <p:spPr>
            <a:xfrm>
              <a:off x="746182" y="4212284"/>
              <a:ext cx="4060778" cy="91849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전투 중 부상당한 유닛을 치료한다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유닛 종류 별 치료할 인원수를 선택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치료버튼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19E9BF-6ADE-4A9F-9D21-EF646F855FEB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DA52E1-5B7F-4E33-A122-62BA1C836804}"/>
                </a:ext>
              </a:extLst>
            </p:cNvPr>
            <p:cNvSpPr/>
            <p:nvPr/>
          </p:nvSpPr>
          <p:spPr>
            <a:xfrm>
              <a:off x="654743" y="3918122"/>
              <a:ext cx="4244816" cy="1241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DA07798-B80E-47F1-ACF6-EB9E04EE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8869"/>
            <a:ext cx="5134569" cy="3240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7181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1632" y="1306565"/>
            <a:ext cx="4650396" cy="2283601"/>
            <a:chOff x="654743" y="3918122"/>
            <a:chExt cx="4244816" cy="1241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업그레이드 효과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212284"/>
              <a:ext cx="4060778" cy="46677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전투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중 </a:t>
              </a:r>
              <a:r>
                <a:rPr kumimoji="0" lang="en-US" altLang="ko-KR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부상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당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한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유닛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을 </a:t>
              </a:r>
              <a:r>
                <a:rPr kumimoji="0" lang="en-US" altLang="ko-KR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치료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후 </a:t>
              </a:r>
              <a:r>
                <a:rPr kumimoji="0" lang="en-US" altLang="ko-KR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재소집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시킨다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2"/>
              <a:ext cx="4244816" cy="1241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병원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3" name="그림 6" descr="실내, 앉아있는, 모니터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2F8EFBF6-78BC-4FC1-945C-693F40685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1" t="8863" r="16903" b="6900"/>
          <a:stretch/>
        </p:blipFill>
        <p:spPr>
          <a:xfrm>
            <a:off x="6096000" y="1305347"/>
            <a:ext cx="3660742" cy="2286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9AF28B-ECA4-4CB3-949D-930C6709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45575"/>
            <a:ext cx="4447010" cy="2805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A47AEF7-F546-4743-A79D-FAC6742EDCC3}"/>
              </a:ext>
            </a:extLst>
          </p:cNvPr>
          <p:cNvGrpSpPr/>
          <p:nvPr/>
        </p:nvGrpSpPr>
        <p:grpSpPr>
          <a:xfrm>
            <a:off x="531632" y="3745575"/>
            <a:ext cx="4650396" cy="2805339"/>
            <a:chOff x="654743" y="3918121"/>
            <a:chExt cx="4650396" cy="28053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FD356D-2D81-4150-AAC3-D93B116A8F3B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BBC6FF8-BEEE-4151-BE34-906E9007285D}"/>
                </a:ext>
              </a:extLst>
            </p:cNvPr>
            <p:cNvSpPr/>
            <p:nvPr/>
          </p:nvSpPr>
          <p:spPr>
            <a:xfrm>
              <a:off x="746182" y="4375330"/>
              <a:ext cx="4457510" cy="2304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n-1 → n 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   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조건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시청 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예외 사항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n=10, n=16, n=21, n=25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조건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if(n=10)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마구간 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             if(n=16)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군영 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             if(n=21)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사격장 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             if(n=25)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 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DCF3966-8931-4B54-80B0-DED78C56BA64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45751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20008D-6EB0-4476-8C8C-810D856C4288}"/>
                </a:ext>
              </a:extLst>
            </p:cNvPr>
            <p:cNvSpPr/>
            <p:nvPr/>
          </p:nvSpPr>
          <p:spPr>
            <a:xfrm>
              <a:off x="654743" y="3918121"/>
              <a:ext cx="4650396" cy="280533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59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CD1A07-9236-4DEC-B91A-E24B2821F5FE}"/>
              </a:ext>
            </a:extLst>
          </p:cNvPr>
          <p:cNvSpPr/>
          <p:nvPr/>
        </p:nvSpPr>
        <p:spPr>
          <a:xfrm>
            <a:off x="2726667" y="509461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1.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건설</a:t>
            </a:r>
            <a:endParaRPr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6E743C3-FD96-42C6-B1E1-C2BACE32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64" y="2057226"/>
            <a:ext cx="4783112" cy="2692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3574F3-D358-4ECC-A9C9-A8BBF3192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03" y="2056520"/>
            <a:ext cx="4870555" cy="2730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94559E9-CC1A-4AAC-AD69-5FCF6A101423}"/>
              </a:ext>
            </a:extLst>
          </p:cNvPr>
          <p:cNvGrpSpPr/>
          <p:nvPr/>
        </p:nvGrpSpPr>
        <p:grpSpPr>
          <a:xfrm>
            <a:off x="159192" y="182882"/>
            <a:ext cx="2299528" cy="854226"/>
            <a:chOff x="640080" y="-971550"/>
            <a:chExt cx="1660746" cy="76581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5DF0B4-1C35-4D5D-A406-924386A1C1B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2C465B-703F-4F3F-81B2-0DF9497FD93A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FD0C5D-529B-4592-BB9C-819B1B2E24DC}"/>
              </a:ext>
            </a:extLst>
          </p:cNvPr>
          <p:cNvSpPr/>
          <p:nvPr/>
        </p:nvSpPr>
        <p:spPr>
          <a:xfrm>
            <a:off x="3518412" y="3061072"/>
            <a:ext cx="589985" cy="6358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D273834-90D1-402D-865A-2955EBB0E94F}"/>
              </a:ext>
            </a:extLst>
          </p:cNvPr>
          <p:cNvSpPr/>
          <p:nvPr/>
        </p:nvSpPr>
        <p:spPr>
          <a:xfrm>
            <a:off x="8658990" y="3635695"/>
            <a:ext cx="589985" cy="6358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DF28B52-C057-4A4A-926A-34C0D0C65077}"/>
              </a:ext>
            </a:extLst>
          </p:cNvPr>
          <p:cNvCxnSpPr>
            <a:cxnSpLocks/>
          </p:cNvCxnSpPr>
          <p:nvPr/>
        </p:nvCxnSpPr>
        <p:spPr>
          <a:xfrm>
            <a:off x="4232141" y="3405699"/>
            <a:ext cx="4416101" cy="55467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52DA08-342E-4AF5-B09E-AF43B42C410A}"/>
              </a:ext>
            </a:extLst>
          </p:cNvPr>
          <p:cNvSpPr/>
          <p:nvPr/>
        </p:nvSpPr>
        <p:spPr>
          <a:xfrm>
            <a:off x="1072807" y="5032986"/>
            <a:ext cx="10311427" cy="11458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지을 건물을 드래그 하여 원하는 위치에 배치한다.</a:t>
            </a:r>
          </a:p>
        </p:txBody>
      </p:sp>
    </p:spTree>
    <p:extLst>
      <p:ext uri="{BB962C8B-B14F-4D97-AF65-F5344CB8AC3E}">
        <p14:creationId xmlns:p14="http://schemas.microsoft.com/office/powerpoint/2010/main" val="40387415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429720" y="601126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병원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9F4BD9-542E-491D-9C72-E0821530E5AD}"/>
              </a:ext>
            </a:extLst>
          </p:cNvPr>
          <p:cNvGrpSpPr/>
          <p:nvPr/>
        </p:nvGrpSpPr>
        <p:grpSpPr>
          <a:xfrm>
            <a:off x="16382491" y="3910223"/>
            <a:ext cx="3626920" cy="1916052"/>
            <a:chOff x="654743" y="3918122"/>
            <a:chExt cx="3310601" cy="10415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C9FD37-B2D3-4F91-AAA5-8E58ACC2F615}"/>
                </a:ext>
              </a:extLst>
            </p:cNvPr>
            <p:cNvSpPr txBox="1"/>
            <p:nvPr/>
          </p:nvSpPr>
          <p:spPr>
            <a:xfrm>
              <a:off x="654743" y="3934869"/>
              <a:ext cx="3225001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부상자 발생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80321E-D280-4749-9E1E-F528EED71A72}"/>
                </a:ext>
              </a:extLst>
            </p:cNvPr>
            <p:cNvSpPr/>
            <p:nvPr/>
          </p:nvSpPr>
          <p:spPr>
            <a:xfrm>
              <a:off x="746182" y="4212284"/>
              <a:ext cx="3133562" cy="69263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부상당한 유닛이 존재 시 건물 상단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+ 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아이콘이 생성된다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19E9BF-6ADE-4A9F-9D21-EF646F855FEB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313356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DA52E1-5B7F-4E33-A122-62BA1C836804}"/>
                </a:ext>
              </a:extLst>
            </p:cNvPr>
            <p:cNvSpPr/>
            <p:nvPr/>
          </p:nvSpPr>
          <p:spPr>
            <a:xfrm>
              <a:off x="654743" y="3918122"/>
              <a:ext cx="3310601" cy="10415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0C40987-B882-4BAF-B7FF-1E906BEC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580" y="1037107"/>
            <a:ext cx="3113336" cy="2662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51F007-2498-4396-B007-27AD1998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591" y="2242007"/>
            <a:ext cx="2693591" cy="2662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0A7E6DD-B473-4B62-8A65-7E42C48391F6}"/>
              </a:ext>
            </a:extLst>
          </p:cNvPr>
          <p:cNvSpPr/>
          <p:nvPr/>
        </p:nvSpPr>
        <p:spPr>
          <a:xfrm>
            <a:off x="17465040" y="1289721"/>
            <a:ext cx="944880" cy="65301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91D4A50-DF0F-46F4-8AF2-88C43B89F3DD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18887137" y="2658228"/>
            <a:ext cx="1551454" cy="915094"/>
          </a:xfrm>
          <a:prstGeom prst="bentConnector3">
            <a:avLst>
              <a:gd name="adj1" fmla="val 71636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3EF73C-1A2A-468C-91D4-1388BD13A4AB}"/>
              </a:ext>
            </a:extLst>
          </p:cNvPr>
          <p:cNvSpPr/>
          <p:nvPr/>
        </p:nvSpPr>
        <p:spPr>
          <a:xfrm>
            <a:off x="22194606" y="3794290"/>
            <a:ext cx="893814" cy="85869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DC4588-501C-4606-A74C-5CEFBAAB4F70}"/>
              </a:ext>
            </a:extLst>
          </p:cNvPr>
          <p:cNvSpPr/>
          <p:nvPr/>
        </p:nvSpPr>
        <p:spPr>
          <a:xfrm>
            <a:off x="23747011" y="2820089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부상자 치료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4273430-53FC-44B7-B64F-E5C3AB06E7B3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18409920" y="1616230"/>
            <a:ext cx="5337091" cy="1467683"/>
          </a:xfrm>
          <a:prstGeom prst="bentConnector3">
            <a:avLst>
              <a:gd name="adj1" fmla="val 93808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27777B5-13F9-4EE6-B9C9-DD603C48A751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23088420" y="3083913"/>
            <a:ext cx="658591" cy="113972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FBA7502-CC38-482E-BCBE-4C63643F26E6}"/>
              </a:ext>
            </a:extLst>
          </p:cNvPr>
          <p:cNvSpPr/>
          <p:nvPr/>
        </p:nvSpPr>
        <p:spPr>
          <a:xfrm>
            <a:off x="17004219" y="2084220"/>
            <a:ext cx="1882918" cy="11480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2CC32B1-24E7-461E-96BF-78F03C4C9A5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26826021" y="3083912"/>
            <a:ext cx="101919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F40A7CD7-6A50-4B3F-93B9-DA0E2E54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0099"/>
            <a:ext cx="4076700" cy="38592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F3664EC-B136-49C2-8DA4-97BE6148E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377" y="1770099"/>
            <a:ext cx="4076700" cy="381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2935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473885" y="1810895"/>
            <a:ext cx="4650396" cy="3722299"/>
            <a:chOff x="654743" y="3918121"/>
            <a:chExt cx="4244816" cy="37772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성, 업그레이드 효과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71462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전쟁중인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연맹원에게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부대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지원가능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모든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전쟁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진행상황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확인가능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 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크기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(6*6)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3777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성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장난감, 잔디, 테이블, 상자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1845" y="1801289"/>
            <a:ext cx="4019549" cy="37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982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 descr="장난감, 테이블, 남자, 플레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698" y="2409840"/>
            <a:ext cx="2904699" cy="2634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3324608" y="4223104"/>
            <a:ext cx="677173" cy="7085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252877" y="4072943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27685" y="1155833"/>
            <a:ext cx="1432173" cy="44020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7117814" y="2315493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정보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117814" y="3031580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7108227" y="3747667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전쟁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B05476-F605-4F20-B3B1-2D83265ABAE1}"/>
              </a:ext>
            </a:extLst>
          </p:cNvPr>
          <p:cNvSpPr/>
          <p:nvPr/>
        </p:nvSpPr>
        <p:spPr>
          <a:xfrm>
            <a:off x="2433909" y="4072942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>
            <a:cxnSpLocks/>
          </p:cNvCxnSpPr>
          <p:nvPr/>
        </p:nvCxnSpPr>
        <p:spPr>
          <a:xfrm>
            <a:off x="3670180" y="3218438"/>
            <a:ext cx="3360172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 flipH="1">
            <a:off x="3638222" y="3230727"/>
            <a:ext cx="31955" cy="93898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>
            <a:off x="4572937" y="3948484"/>
            <a:ext cx="245741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421FB6-66BC-4FCC-8D0C-DC37C6047BA9}"/>
              </a:ext>
            </a:extLst>
          </p:cNvPr>
          <p:cNvCxnSpPr>
            <a:cxnSpLocks/>
          </p:cNvCxnSpPr>
          <p:nvPr/>
        </p:nvCxnSpPr>
        <p:spPr>
          <a:xfrm>
            <a:off x="4584576" y="3930015"/>
            <a:ext cx="0" cy="19053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980AE1-029D-4598-8501-F65D408EDE30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성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269084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212352" y="1234127"/>
            <a:ext cx="4650396" cy="1441025"/>
            <a:chOff x="654743" y="3918300"/>
            <a:chExt cx="4244816" cy="14622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정보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78495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연맹 집결 부대 인원</a:t>
              </a: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전투력</a:t>
              </a:r>
              <a:endParaRPr lang="en-US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43065"/>
              <a:ext cx="4244816" cy="143752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성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앉아있는, 표지판, 케이크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20057" t="7345" r="17177" b="6874"/>
          <a:stretch/>
        </p:blipFill>
        <p:spPr>
          <a:xfrm>
            <a:off x="6346710" y="1259949"/>
            <a:ext cx="3946397" cy="259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6" descr="검은색, 작은, 앉아있는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12B090AD-7855-417F-A5B3-F6B20A34B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20056" t="7710" r="17179" b="6816"/>
          <a:stretch/>
        </p:blipFill>
        <p:spPr>
          <a:xfrm>
            <a:off x="6346710" y="3858719"/>
            <a:ext cx="3953387" cy="2542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717188-4722-4C5C-8CF5-E9B89A5B5FC0}"/>
              </a:ext>
            </a:extLst>
          </p:cNvPr>
          <p:cNvGrpSpPr/>
          <p:nvPr/>
        </p:nvGrpSpPr>
        <p:grpSpPr>
          <a:xfrm>
            <a:off x="1211082" y="4375057"/>
            <a:ext cx="4650396" cy="2025743"/>
            <a:chOff x="654743" y="3918121"/>
            <a:chExt cx="4244816" cy="20257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6A274A-D90B-4446-8895-CF2346E88C20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87AD95-134E-47BA-9AA8-F47F21BF39D6}"/>
                </a:ext>
              </a:extLst>
            </p:cNvPr>
            <p:cNvSpPr/>
            <p:nvPr/>
          </p:nvSpPr>
          <p:spPr>
            <a:xfrm>
              <a:off x="746182" y="4375330"/>
              <a:ext cx="4060778" cy="11428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성은 시청레벨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7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 </a:t>
              </a:r>
              <a:r>
                <a:rPr lang="ko-KR" altLang="en-US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일때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건설 가능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- 1→ 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연맹센터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CE90AB-4D4A-43E5-B898-7B2AABE3C2C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6E055B-A38D-45D0-AD61-BAB198712466}"/>
                </a:ext>
              </a:extLst>
            </p:cNvPr>
            <p:cNvSpPr/>
            <p:nvPr/>
          </p:nvSpPr>
          <p:spPr>
            <a:xfrm>
              <a:off x="654743" y="3918121"/>
              <a:ext cx="4244816" cy="20257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204210-25FB-4440-9995-592BD30AE938}"/>
              </a:ext>
            </a:extLst>
          </p:cNvPr>
          <p:cNvGrpSpPr/>
          <p:nvPr/>
        </p:nvGrpSpPr>
        <p:grpSpPr>
          <a:xfrm>
            <a:off x="1210447" y="2846867"/>
            <a:ext cx="4650396" cy="1356475"/>
            <a:chOff x="654743" y="3918300"/>
            <a:chExt cx="4244816" cy="13764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6A0368-D4FA-4355-8978-C98AB5944C7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업그레이드 효과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BA1942B-E7FA-4B95-BED7-18DE7C4F4506}"/>
                </a:ext>
              </a:extLst>
            </p:cNvPr>
            <p:cNvSpPr/>
            <p:nvPr/>
          </p:nvSpPr>
          <p:spPr>
            <a:xfrm>
              <a:off x="746182" y="4375330"/>
              <a:ext cx="4060778" cy="78495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성 레벨이 상승한다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연맹</a:t>
              </a:r>
              <a:r>
                <a:rPr 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집결</a:t>
              </a:r>
              <a:r>
                <a:rPr 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부대</a:t>
              </a:r>
              <a:r>
                <a:rPr 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인원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,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전투력 상승</a:t>
              </a:r>
              <a:endParaRPr lang="en-US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423526-2694-427D-899A-39819BF28EE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AB04391-BF52-463C-84A2-42C9CBA2EE46}"/>
                </a:ext>
              </a:extLst>
            </p:cNvPr>
            <p:cNvSpPr/>
            <p:nvPr/>
          </p:nvSpPr>
          <p:spPr>
            <a:xfrm>
              <a:off x="654743" y="3943065"/>
              <a:ext cx="4244816" cy="13517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3544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성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7" name="그림 7" descr="컴퓨터, 실내, 책상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35A84A2A-49C0-4E42-9284-67936ED6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8436" t="1894" r="15353" b="1607"/>
          <a:stretch/>
        </p:blipFill>
        <p:spPr>
          <a:xfrm>
            <a:off x="6907339" y="1287608"/>
            <a:ext cx="3067016" cy="205006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8B83774-3F42-436A-8E84-531143244BBC}"/>
              </a:ext>
            </a:extLst>
          </p:cNvPr>
          <p:cNvGrpSpPr/>
          <p:nvPr/>
        </p:nvGrpSpPr>
        <p:grpSpPr>
          <a:xfrm>
            <a:off x="1019312" y="1308078"/>
            <a:ext cx="4650396" cy="1291034"/>
            <a:chOff x="654743" y="3918121"/>
            <a:chExt cx="4244816" cy="13653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D16E7A-28AF-4593-8310-5E54E533B9E5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23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전쟁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(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전쟁 </a:t>
              </a: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없을시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)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ea typeface="맑은 고딕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4EFC5B9-DC02-4B8B-B5DF-7E84C6E3436F}"/>
                </a:ext>
              </a:extLst>
            </p:cNvPr>
            <p:cNvSpPr/>
            <p:nvPr/>
          </p:nvSpPr>
          <p:spPr>
            <a:xfrm>
              <a:off x="746182" y="4375330"/>
              <a:ext cx="4060778" cy="9080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연맹에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전쟁이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없을 시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526838-FAA6-414D-9AF2-7ADCFDABCA06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431F85-35A9-487C-AE24-3F4168F7811B}"/>
                </a:ext>
              </a:extLst>
            </p:cNvPr>
            <p:cNvSpPr/>
            <p:nvPr/>
          </p:nvSpPr>
          <p:spPr>
            <a:xfrm>
              <a:off x="654743" y="3918121"/>
              <a:ext cx="4244816" cy="109898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7" descr="스크린샷, 실외, 모니터, 측면이(가) 표시된 사진&#10;&#10;매우 높은 신뢰도로 생성된 설명">
            <a:extLst>
              <a:ext uri="{FF2B5EF4-FFF2-40B4-BE49-F238E27FC236}">
                <a16:creationId xmlns:a16="http://schemas.microsoft.com/office/drawing/2014/main" id="{89799DED-813D-4D37-9C26-C0E951F49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607" y="3613372"/>
            <a:ext cx="4930876" cy="277211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9F2E16-A562-449E-9001-A4068B6A7ED7}"/>
              </a:ext>
            </a:extLst>
          </p:cNvPr>
          <p:cNvGrpSpPr/>
          <p:nvPr/>
        </p:nvGrpSpPr>
        <p:grpSpPr>
          <a:xfrm>
            <a:off x="1018677" y="3613369"/>
            <a:ext cx="4650396" cy="1706531"/>
            <a:chOff x="654743" y="3918121"/>
            <a:chExt cx="4244816" cy="18047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56C1DE-2690-47CC-BEEB-5DA8A19B619F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23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전쟁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(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전쟁 있을시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)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ea typeface="맑은 고딕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3C049F3-D734-4787-8FC5-5B3E15F889BC}"/>
                </a:ext>
              </a:extLst>
            </p:cNvPr>
            <p:cNvSpPr/>
            <p:nvPr/>
          </p:nvSpPr>
          <p:spPr>
            <a:xfrm>
              <a:off x="746182" y="4375330"/>
              <a:ext cx="4060778" cy="13474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연맹에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전쟁이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있을 시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전투 목록을 표기한다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41D75CA-AE50-4ACF-98BA-0F4549CF5EFD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4607EE3-9A98-4C1A-B50B-A89B49ABD373}"/>
                </a:ext>
              </a:extLst>
            </p:cNvPr>
            <p:cNvSpPr/>
            <p:nvPr/>
          </p:nvSpPr>
          <p:spPr>
            <a:xfrm>
              <a:off x="654743" y="3918121"/>
              <a:ext cx="4244816" cy="15485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0544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722392" y="2730809"/>
            <a:ext cx="4650396" cy="2273218"/>
            <a:chOff x="654743" y="3918122"/>
            <a:chExt cx="4244816" cy="23067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전쟁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(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목록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)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ea typeface="맑은 고딕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71462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현재 전쟁중인 위치와 전쟁중인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연맹원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그리고 적군을 확인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할수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있다.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집결 준비 중 해당 전쟁에 지원을 할 수 있습니다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2"/>
              <a:ext cx="4244816" cy="23067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성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7" name="그림 7" descr="스크린샷, 실외, 모니터, 측면이(가) 표시된 사진&#10;&#10;매우 높은 신뢰도로 생성된 설명">
            <a:extLst>
              <a:ext uri="{FF2B5EF4-FFF2-40B4-BE49-F238E27FC236}">
                <a16:creationId xmlns:a16="http://schemas.microsoft.com/office/drawing/2014/main" id="{35A84A2A-49C0-4E42-9284-67936ED6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646" y="2362925"/>
            <a:ext cx="4930876" cy="2772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7" descr="스크린샷, 모니터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D74F9A10-C795-4D93-B26B-5F2CEFC5C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46722" y="1250319"/>
            <a:ext cx="3477857" cy="204415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B6520F9-5435-40F0-B8BF-19A4BF0EF4D5}"/>
              </a:ext>
            </a:extLst>
          </p:cNvPr>
          <p:cNvSpPr/>
          <p:nvPr/>
        </p:nvSpPr>
        <p:spPr>
          <a:xfrm>
            <a:off x="6019645" y="2721131"/>
            <a:ext cx="4930876" cy="70786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CF82526-91BE-4011-ADB2-EA775D071126}"/>
              </a:ext>
            </a:extLst>
          </p:cNvPr>
          <p:cNvSpPr/>
          <p:nvPr/>
        </p:nvSpPr>
        <p:spPr>
          <a:xfrm>
            <a:off x="15432105" y="1174489"/>
            <a:ext cx="4622366" cy="31524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7" descr="스크린샷, 모니터, 거리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668A807-6C15-4290-A88F-F2E1AAA69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26466" y="1708733"/>
            <a:ext cx="3228306" cy="2044153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D0D206-7B96-4642-8C3B-6E7D840C093E}"/>
              </a:ext>
            </a:extLst>
          </p:cNvPr>
          <p:cNvCxnSpPr>
            <a:cxnSpLocks/>
          </p:cNvCxnSpPr>
          <p:nvPr/>
        </p:nvCxnSpPr>
        <p:spPr>
          <a:xfrm>
            <a:off x="11015250" y="3094729"/>
            <a:ext cx="11015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0926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652565" y="1619077"/>
            <a:ext cx="4650396" cy="4349115"/>
            <a:chOff x="654743" y="3918121"/>
            <a:chExt cx="4244816" cy="44132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전쟁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지원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)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382277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참여 버튼을 통해 전쟁 준비중인 연맹원을 지원할 수 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부대 창설을 하고 연맹원의 도시까지 걸리는 시간을 보여줌.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집결지까지 이동 시간이 오래 걸리는 경우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지원을 할 것인지 주의 팝업을 띄웁니다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Dotum"/>
                  <a:ea typeface="Dotum"/>
                </a:rPr>
                <a:t>참여 결정 후 부대가 집결지로 이동합니다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Dotum"/>
                  <a:ea typeface="Dotum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44132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 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otum"/>
                <a:ea typeface="Dotum"/>
                <a:cs typeface="+mn-cs"/>
              </a:rPr>
              <a:t>▶ 성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3" name="그림 7" descr="스크린샷, 모니터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D74F9A10-C795-4D93-B26B-5F2CEFC5C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7727" y="1194494"/>
            <a:ext cx="5766073" cy="3389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B6520F9-5435-40F0-B8BF-19A4BF0EF4D5}"/>
              </a:ext>
            </a:extLst>
          </p:cNvPr>
          <p:cNvSpPr/>
          <p:nvPr/>
        </p:nvSpPr>
        <p:spPr>
          <a:xfrm>
            <a:off x="5689171" y="2276556"/>
            <a:ext cx="5538271" cy="66341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7" descr="스크린샷, 모니터, 거리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668A807-6C15-4290-A88F-F2E1AAA69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7727" y="4677323"/>
            <a:ext cx="3156109" cy="1998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D0D206-7B96-4642-8C3B-6E7D840C093E}"/>
              </a:ext>
            </a:extLst>
          </p:cNvPr>
          <p:cNvCxnSpPr>
            <a:cxnSpLocks/>
          </p:cNvCxnSpPr>
          <p:nvPr/>
        </p:nvCxnSpPr>
        <p:spPr>
          <a:xfrm>
            <a:off x="6435524" y="2977012"/>
            <a:ext cx="0" cy="1922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27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575038" y="2055633"/>
            <a:ext cx="4638106" cy="2746734"/>
            <a:chOff x="654743" y="3918121"/>
            <a:chExt cx="4233598" cy="27872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정찰병 주둔지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29"/>
              <a:ext cx="4060778" cy="213625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대한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정보와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관리를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할수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속도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탐색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범위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(n*n),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인원,전투력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이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증가한다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크기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(6*6)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33598" cy="278726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정찰병 주둔지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7" name="그림 6" descr="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BCB5501C-7A0C-4106-B031-42F8781C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07" y="2055633"/>
            <a:ext cx="3601679" cy="2746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801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정찰병 주둔지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8191" y="1981891"/>
            <a:ext cx="3254424" cy="2746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EEE05E0-A35A-4E51-9CBB-054BDA3ABEEF}"/>
              </a:ext>
            </a:extLst>
          </p:cNvPr>
          <p:cNvSpPr/>
          <p:nvPr/>
        </p:nvSpPr>
        <p:spPr>
          <a:xfrm>
            <a:off x="8306244" y="1978145"/>
            <a:ext cx="873817" cy="6102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0FAEEB-B8A2-4629-A31D-3338F8F5715B}"/>
              </a:ext>
            </a:extLst>
          </p:cNvPr>
          <p:cNvGrpSpPr/>
          <p:nvPr/>
        </p:nvGrpSpPr>
        <p:grpSpPr>
          <a:xfrm>
            <a:off x="1575038" y="2055633"/>
            <a:ext cx="4638106" cy="2751362"/>
            <a:chOff x="654743" y="3918121"/>
            <a:chExt cx="4233598" cy="27919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433A29-8488-4D58-BCDC-AED313186700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탐색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4C6076A-A1E6-495C-8944-3FB2C97B88EF}"/>
                </a:ext>
              </a:extLst>
            </p:cNvPr>
            <p:cNvSpPr/>
            <p:nvPr/>
          </p:nvSpPr>
          <p:spPr>
            <a:xfrm>
              <a:off x="746182" y="4375329"/>
              <a:ext cx="4060778" cy="213625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주둔지에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1명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있으면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탐색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생성된다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정찰중이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아닌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있다는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것을 알려준다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85A31C4-4D3F-4A3F-8B30-6AD5B73AC07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C35CA31-90D1-4789-9008-2F3807DF0912}"/>
                </a:ext>
              </a:extLst>
            </p:cNvPr>
            <p:cNvSpPr/>
            <p:nvPr/>
          </p:nvSpPr>
          <p:spPr>
            <a:xfrm>
              <a:off x="654743" y="3918121"/>
              <a:ext cx="4233598" cy="27919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745A87B-2A68-49E3-A900-6A54D28E0EE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876800" y="2283253"/>
            <a:ext cx="3429444" cy="87650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5260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82784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 descr="테이블, 방, 컴퓨터, 책상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8813" y="2330655"/>
            <a:ext cx="2831235" cy="2634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3449221" y="4174399"/>
            <a:ext cx="677173" cy="7085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374540" y="4001378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95068" y="1076648"/>
            <a:ext cx="1432173" cy="44020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7285197" y="223630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정보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285197" y="2952395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7275610" y="366848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정찰병 관리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B05476-F605-4F20-B3B1-2D83265ABAE1}"/>
              </a:ext>
            </a:extLst>
          </p:cNvPr>
          <p:cNvSpPr/>
          <p:nvPr/>
        </p:nvSpPr>
        <p:spPr>
          <a:xfrm>
            <a:off x="2550410" y="3993757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/>
          <p:nvPr/>
        </p:nvCxnSpPr>
        <p:spPr>
          <a:xfrm>
            <a:off x="3837563" y="3139253"/>
            <a:ext cx="3360172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 flipH="1">
            <a:off x="3805605" y="3151542"/>
            <a:ext cx="31955" cy="93898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 flipV="1">
            <a:off x="4685593" y="3869299"/>
            <a:ext cx="2512140" cy="7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421FB6-66BC-4FCC-8D0C-DC37C6047BA9}"/>
              </a:ext>
            </a:extLst>
          </p:cNvPr>
          <p:cNvCxnSpPr>
            <a:cxnSpLocks/>
          </p:cNvCxnSpPr>
          <p:nvPr/>
        </p:nvCxnSpPr>
        <p:spPr>
          <a:xfrm>
            <a:off x="4747044" y="3815218"/>
            <a:ext cx="4915" cy="22614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3C536E-EB81-4E04-B13A-C712B14FF22A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정찰병 주둔지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31761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3913</Words>
  <Application>Microsoft Office PowerPoint</Application>
  <PresentationFormat>와이드스크린</PresentationFormat>
  <Paragraphs>1248</Paragraphs>
  <Slides>140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8" baseType="lpstr">
      <vt:lpstr>Arial,Sans-Serif</vt:lpstr>
      <vt:lpstr>돋움</vt:lpstr>
      <vt:lpstr>Arial</vt:lpstr>
      <vt:lpstr>맑은 고딕</vt:lpstr>
      <vt:lpstr>맑은 고딕</vt:lpstr>
      <vt:lpstr>Calibri</vt:lpstr>
      <vt:lpstr>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 슬라이드  아래는 탬플릿</vt:lpstr>
      <vt:lpstr>생성</vt:lpstr>
      <vt:lpstr>채석장</vt:lpstr>
      <vt:lpstr>정찰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건물 템플릿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박선도</cp:lastModifiedBy>
  <cp:revision>6</cp:revision>
  <dcterms:created xsi:type="dcterms:W3CDTF">2017-11-16T00:50:54Z</dcterms:created>
  <dcterms:modified xsi:type="dcterms:W3CDTF">2020-01-13T01:14:00Z</dcterms:modified>
</cp:coreProperties>
</file>